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500" r:id="rId1"/>
  </p:sldMasterIdLst>
  <p:notesMasterIdLst>
    <p:notesMasterId r:id="rId15"/>
  </p:notesMasterIdLst>
  <p:handoutMasterIdLst>
    <p:handoutMasterId r:id="rId16"/>
  </p:handoutMasterIdLst>
  <p:sldIdLst>
    <p:sldId id="256" r:id="rId2"/>
    <p:sldId id="257" r:id="rId3"/>
    <p:sldId id="258" r:id="rId4"/>
    <p:sldId id="268" r:id="rId5"/>
    <p:sldId id="269" r:id="rId6"/>
    <p:sldId id="261" r:id="rId7"/>
    <p:sldId id="262" r:id="rId8"/>
    <p:sldId id="263" r:id="rId9"/>
    <p:sldId id="264" r:id="rId10"/>
    <p:sldId id="271" r:id="rId11"/>
    <p:sldId id="265" r:id="rId12"/>
    <p:sldId id="266" r:id="rId13"/>
    <p:sldId id="267" r:id="rId14"/>
  </p:sldIdLst>
  <p:sldSz cx="12188825" cy="6858000"/>
  <p:notesSz cx="6858000" cy="9144000"/>
  <p:defaultText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6" userDrawn="1">
          <p15:clr>
            <a:srgbClr val="A4A3A4"/>
          </p15:clr>
        </p15:guide>
        <p15:guide id="3" pos="143" userDrawn="1">
          <p15:clr>
            <a:srgbClr val="A4A3A4"/>
          </p15:clr>
        </p15:guide>
        <p15:guide id="4" pos="7535" userDrawn="1">
          <p15:clr>
            <a:srgbClr val="A4A3A4"/>
          </p15:clr>
        </p15:guide>
        <p15:guide id="5" orient="horz" pos="3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79D8E"/>
    <a:srgbClr val="DDB445"/>
    <a:srgbClr val="051222"/>
    <a:srgbClr val="E9A14A"/>
    <a:srgbClr val="927FBF"/>
    <a:srgbClr val="7EB761"/>
    <a:srgbClr val="379CC3"/>
    <a:srgbClr val="721E1F"/>
    <a:srgbClr val="BE5440"/>
    <a:srgbClr val="781E2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68" autoAdjust="0"/>
    <p:restoredTop sz="89222" autoAdjust="0"/>
  </p:normalViewPr>
  <p:slideViewPr>
    <p:cSldViewPr snapToObjects="1">
      <p:cViewPr varScale="1">
        <p:scale>
          <a:sx n="98" d="100"/>
          <a:sy n="98" d="100"/>
        </p:scale>
        <p:origin x="1086" y="90"/>
      </p:cViewPr>
      <p:guideLst>
        <p:guide orient="horz" pos="696"/>
        <p:guide pos="143"/>
        <p:guide pos="7535"/>
        <p:guide orient="horz" pos="398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7C3C119-78A7-1246-8D8F-33AEF65602F7}" type="datetimeFigureOut">
              <a:rPr lang="en-US" smtClean="0"/>
              <a:pPr/>
              <a:t>10/26/2022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5C58E12-B52C-6D4C-AFCC-CA086959843D}" type="slidenum">
              <a:rPr lang="en-US" smtClean="0"/>
              <a:pPr/>
              <a:t>‹#›</a:t>
            </a:fld>
            <a:endParaRPr lang="en-US"/>
          </a:p>
        </p:txBody>
      </p:sp>
    </p:spTree>
    <p:extLst>
      <p:ext uri="{BB962C8B-B14F-4D97-AF65-F5344CB8AC3E}">
        <p14:creationId xmlns:p14="http://schemas.microsoft.com/office/powerpoint/2010/main" val="1658605445"/>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AF682F0-DFDD-9D47-904F-863866E342F8}" type="datetimeFigureOut">
              <a:rPr lang="en-US" smtClean="0"/>
              <a:pPr/>
              <a:t>10/26/2022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DA54F2-9768-BB4D-944F-81B872D1A08B}" type="slidenum">
              <a:rPr lang="en-US" smtClean="0"/>
              <a:pPr/>
              <a:t>‹#›</a:t>
            </a:fld>
            <a:endParaRPr lang="en-US"/>
          </a:p>
        </p:txBody>
      </p:sp>
    </p:spTree>
    <p:extLst>
      <p:ext uri="{BB962C8B-B14F-4D97-AF65-F5344CB8AC3E}">
        <p14:creationId xmlns:p14="http://schemas.microsoft.com/office/powerpoint/2010/main" val="2642600740"/>
      </p:ext>
    </p:extLst>
  </p:cSld>
  <p:clrMap bg1="lt1" tx1="dk1" bg2="lt2" tx2="dk2" accent1="accent1" accent2="accent2" accent3="accent3" accent4="accent4" accent5="accent5" accent6="accent6" hlink="hlink" folHlink="folHlink"/>
  <p:notesStyle>
    <a:lvl1pPr marL="0" algn="l" defTabSz="609493" rtl="0" eaLnBrk="1" latinLnBrk="0" hangingPunct="1">
      <a:defRPr sz="1600" kern="1200">
        <a:solidFill>
          <a:schemeClr val="tx1"/>
        </a:solidFill>
        <a:latin typeface="+mn-lt"/>
        <a:ea typeface="+mn-ea"/>
        <a:cs typeface="+mn-cs"/>
      </a:defRPr>
    </a:lvl1pPr>
    <a:lvl2pPr marL="609493" algn="l" defTabSz="609493" rtl="0" eaLnBrk="1" latinLnBrk="0" hangingPunct="1">
      <a:defRPr sz="1600" kern="1200">
        <a:solidFill>
          <a:schemeClr val="tx1"/>
        </a:solidFill>
        <a:latin typeface="+mn-lt"/>
        <a:ea typeface="+mn-ea"/>
        <a:cs typeface="+mn-cs"/>
      </a:defRPr>
    </a:lvl2pPr>
    <a:lvl3pPr marL="1218987" algn="l" defTabSz="609493" rtl="0" eaLnBrk="1" latinLnBrk="0" hangingPunct="1">
      <a:defRPr sz="1600" kern="1200">
        <a:solidFill>
          <a:schemeClr val="tx1"/>
        </a:solidFill>
        <a:latin typeface="+mn-lt"/>
        <a:ea typeface="+mn-ea"/>
        <a:cs typeface="+mn-cs"/>
      </a:defRPr>
    </a:lvl3pPr>
    <a:lvl4pPr marL="1828480" algn="l" defTabSz="609493" rtl="0" eaLnBrk="1" latinLnBrk="0" hangingPunct="1">
      <a:defRPr sz="1600" kern="1200">
        <a:solidFill>
          <a:schemeClr val="tx1"/>
        </a:solidFill>
        <a:latin typeface="+mn-lt"/>
        <a:ea typeface="+mn-ea"/>
        <a:cs typeface="+mn-cs"/>
      </a:defRPr>
    </a:lvl4pPr>
    <a:lvl5pPr marL="2437973" algn="l" defTabSz="609493" rtl="0" eaLnBrk="1" latinLnBrk="0" hangingPunct="1">
      <a:defRPr sz="1600" kern="1200">
        <a:solidFill>
          <a:schemeClr val="tx1"/>
        </a:solidFill>
        <a:latin typeface="+mn-lt"/>
        <a:ea typeface="+mn-ea"/>
        <a:cs typeface="+mn-cs"/>
      </a:defRPr>
    </a:lvl5pPr>
    <a:lvl6pPr marL="3047467" algn="l" defTabSz="609493" rtl="0" eaLnBrk="1" latinLnBrk="0" hangingPunct="1">
      <a:defRPr sz="1600" kern="1200">
        <a:solidFill>
          <a:schemeClr val="tx1"/>
        </a:solidFill>
        <a:latin typeface="+mn-lt"/>
        <a:ea typeface="+mn-ea"/>
        <a:cs typeface="+mn-cs"/>
      </a:defRPr>
    </a:lvl6pPr>
    <a:lvl7pPr marL="3656960" algn="l" defTabSz="609493" rtl="0" eaLnBrk="1" latinLnBrk="0" hangingPunct="1">
      <a:defRPr sz="1600" kern="1200">
        <a:solidFill>
          <a:schemeClr val="tx1"/>
        </a:solidFill>
        <a:latin typeface="+mn-lt"/>
        <a:ea typeface="+mn-ea"/>
        <a:cs typeface="+mn-cs"/>
      </a:defRPr>
    </a:lvl7pPr>
    <a:lvl8pPr marL="4266453" algn="l" defTabSz="609493" rtl="0" eaLnBrk="1" latinLnBrk="0" hangingPunct="1">
      <a:defRPr sz="1600" kern="1200">
        <a:solidFill>
          <a:schemeClr val="tx1"/>
        </a:solidFill>
        <a:latin typeface="+mn-lt"/>
        <a:ea typeface="+mn-ea"/>
        <a:cs typeface="+mn-cs"/>
      </a:defRPr>
    </a:lvl8pPr>
    <a:lvl9pPr marL="4875947" algn="l" defTabSz="609493"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National Aeronautics and Space Administration</a:t>
            </a:r>
          </a:p>
        </p:txBody>
      </p:sp>
      <p:sp>
        <p:nvSpPr>
          <p:cNvPr id="4" name="Slide Number Placeholder 3"/>
          <p:cNvSpPr>
            <a:spLocks noGrp="1"/>
          </p:cNvSpPr>
          <p:nvPr>
            <p:ph type="sldNum" sz="quarter" idx="10"/>
          </p:nvPr>
        </p:nvSpPr>
        <p:spPr/>
        <p:txBody>
          <a:bodyPr/>
          <a:lstStyle/>
          <a:p>
            <a:fld id="{4ADA54F2-9768-BB4D-944F-81B872D1A08B}" type="slidenum">
              <a:rPr lang="en-US" smtClean="0"/>
              <a:pPr/>
              <a:t>1</a:t>
            </a:fld>
            <a:endParaRPr lang="en-US"/>
          </a:p>
        </p:txBody>
      </p:sp>
    </p:spTree>
    <p:extLst>
      <p:ext uri="{BB962C8B-B14F-4D97-AF65-F5344CB8AC3E}">
        <p14:creationId xmlns:p14="http://schemas.microsoft.com/office/powerpoint/2010/main" val="1764876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2</a:t>
            </a:fld>
            <a:endParaRPr lang="en-US" dirty="0"/>
          </a:p>
        </p:txBody>
      </p:sp>
    </p:spTree>
    <p:extLst>
      <p:ext uri="{BB962C8B-B14F-4D97-AF65-F5344CB8AC3E}">
        <p14:creationId xmlns:p14="http://schemas.microsoft.com/office/powerpoint/2010/main" val="1077213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spcBef>
                <a:spcPts val="0"/>
              </a:spcBef>
              <a:buClr>
                <a:schemeClr val="dk1"/>
              </a:buClr>
              <a:buFont typeface="Arial"/>
              <a:buNone/>
            </a:pPr>
            <a:r>
              <a:rPr lang="en-US" sz="1600" b="0" i="0" u="none" strike="noStrike" cap="none" baseline="0" dirty="0">
                <a:solidFill>
                  <a:schemeClr val="dk1"/>
                </a:solidFill>
                <a:latin typeface="Arial"/>
                <a:ea typeface="Arial"/>
                <a:cs typeface="Arial"/>
                <a:sym typeface="Arial"/>
              </a:rPr>
              <a:t>Precipitation is the main sources of freshwater over any watershed/river basin or region. Run Off, ground water, soil moisture, water reservoir redistribute water whereas evaporation and transpiration (due to vegetation) of water to the atmosphere deplete available fresh water.</a:t>
            </a:r>
          </a:p>
          <a:p>
            <a:pPr marL="0" marR="0" lvl="0" indent="0" algn="l" rtl="0">
              <a:spcBef>
                <a:spcPts val="0"/>
              </a:spcBef>
              <a:buClr>
                <a:schemeClr val="dk1"/>
              </a:buClr>
              <a:buFont typeface="Arial"/>
              <a:buNone/>
            </a:pPr>
            <a:endParaRPr lang="en-US" sz="1600" b="0" i="0" u="none" strike="noStrike" cap="none" baseline="0" dirty="0">
              <a:solidFill>
                <a:schemeClr val="dk1"/>
              </a:solidFill>
              <a:latin typeface="Arial"/>
              <a:ea typeface="Arial"/>
              <a:cs typeface="Arial"/>
              <a:sym typeface="Arial"/>
            </a:endParaRPr>
          </a:p>
          <a:p>
            <a:pPr marL="0" marR="0" lvl="0" indent="0" algn="l" defTabSz="457200" rtl="0" eaLnBrk="1" fontAlgn="auto" latinLnBrk="0" hangingPunct="1">
              <a:lnSpc>
                <a:spcPct val="100000"/>
              </a:lnSpc>
              <a:spcBef>
                <a:spcPts val="0"/>
              </a:spcBef>
              <a:spcAft>
                <a:spcPts val="0"/>
              </a:spcAft>
              <a:buClr>
                <a:schemeClr val="dk1"/>
              </a:buClr>
              <a:buSzTx/>
              <a:buFont typeface="Arial"/>
              <a:buNone/>
              <a:tabLst/>
              <a:defRPr/>
            </a:pPr>
            <a:r>
              <a:rPr lang="en-US" sz="1600" b="0" i="0" u="none" strike="noStrike" cap="none" baseline="0" dirty="0">
                <a:solidFill>
                  <a:schemeClr val="dk1"/>
                </a:solidFill>
                <a:latin typeface="Arial"/>
                <a:ea typeface="Arial"/>
                <a:cs typeface="Arial"/>
                <a:sym typeface="Arial"/>
              </a:rPr>
              <a:t>The fresh water availability over a region can be estimated from the various water components as shown here. Water managers have to use ‘W” amount of water for domestic, agricultural, and industrial needs. </a:t>
            </a:r>
            <a:r>
              <a:rPr lang="en-US" dirty="0"/>
              <a:t>Large-scale measurements</a:t>
            </a:r>
            <a:r>
              <a:rPr lang="en-US" baseline="0" dirty="0"/>
              <a:t> of these water components are crucial for sustainable water management. </a:t>
            </a:r>
            <a:endParaRPr lang="en-US" sz="1600" dirty="0"/>
          </a:p>
          <a:p>
            <a:pPr>
              <a:buSzPct val="80000"/>
            </a:pPr>
            <a:endParaRPr lang="en-US" sz="1600" dirty="0"/>
          </a:p>
          <a:p>
            <a:pPr marL="0" marR="0" lvl="0" indent="0" algn="l" rtl="0">
              <a:spcBef>
                <a:spcPts val="0"/>
              </a:spcBef>
              <a:buClr>
                <a:schemeClr val="dk1"/>
              </a:buClr>
              <a:buFont typeface="Arial"/>
              <a:buNone/>
            </a:pPr>
            <a:endParaRPr lang="en-US" sz="1600" b="0" i="0" u="none" strike="noStrike" cap="none" baseline="0" dirty="0">
              <a:solidFill>
                <a:schemeClr val="dk1"/>
              </a:solidFill>
              <a:latin typeface="Arial"/>
              <a:ea typeface="Arial"/>
              <a:cs typeface="Arial"/>
              <a:sym typeface="Arial"/>
            </a:endParaRPr>
          </a:p>
          <a:p>
            <a:endParaRPr lang="en-US" dirty="0"/>
          </a:p>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4</a:t>
            </a:fld>
            <a:endParaRPr lang="en-US"/>
          </a:p>
        </p:txBody>
      </p:sp>
    </p:spTree>
    <p:extLst>
      <p:ext uri="{BB962C8B-B14F-4D97-AF65-F5344CB8AC3E}">
        <p14:creationId xmlns:p14="http://schemas.microsoft.com/office/powerpoint/2010/main" val="1415404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C51447-5AE5-FF4D-BD1D-312E8363FFDA}" type="slidenum">
              <a:rPr lang="en-US" smtClean="0"/>
              <a:t>6</a:t>
            </a:fld>
            <a:endParaRPr lang="en-US"/>
          </a:p>
        </p:txBody>
      </p:sp>
    </p:spTree>
    <p:extLst>
      <p:ext uri="{BB962C8B-B14F-4D97-AF65-F5344CB8AC3E}">
        <p14:creationId xmlns:p14="http://schemas.microsoft.com/office/powerpoint/2010/main" val="556463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ea typeface="MS PGothic" charset="0"/>
                <a:cs typeface="Arial" charset="0"/>
              </a:rPr>
              <a:t>Provide global-scale</a:t>
            </a:r>
            <a:r>
              <a:rPr lang="en-US" b="0" baseline="0" dirty="0">
                <a:ea typeface="MS PGothic" charset="0"/>
                <a:cs typeface="Arial" charset="0"/>
              </a:rPr>
              <a:t> water cycle quantities on hourly, daily, seasonal, and multi-year time scales</a:t>
            </a:r>
            <a:endParaRPr lang="en-US" b="0" dirty="0">
              <a:ea typeface="MS PGothic" charset="0"/>
              <a:cs typeface="Arial" charset="0"/>
            </a:endParaRPr>
          </a:p>
          <a:p>
            <a:endParaRPr lang="en-US" b="0" dirty="0">
              <a:ea typeface="MS PGothic" charset="0"/>
              <a:cs typeface="Arial" charset="0"/>
            </a:endParaRPr>
          </a:p>
          <a:p>
            <a:r>
              <a:rPr lang="en-US" b="0" dirty="0">
                <a:ea typeface="MS PGothic" charset="0"/>
                <a:cs typeface="Arial" charset="0"/>
              </a:rPr>
              <a:t>All the water components</a:t>
            </a:r>
            <a:r>
              <a:rPr lang="en-US" b="0" baseline="0" dirty="0">
                <a:ea typeface="MS PGothic" charset="0"/>
                <a:cs typeface="Arial" charset="0"/>
              </a:rPr>
              <a:t> listed here are available from either satellites or models or from both satellites and models. These data can be used not only for estimating available fresh water but can be used to force hydrologic models for more quantitative applications.</a:t>
            </a:r>
          </a:p>
          <a:p>
            <a:pPr algn="l"/>
            <a:endParaRPr lang="en-US" sz="1400" dirty="0">
              <a:solidFill>
                <a:srgbClr val="0000FF"/>
              </a:solidFill>
              <a:latin typeface="Arial" charset="0"/>
              <a:ea typeface="MS PGothic" charset="0"/>
              <a:cs typeface="Arial" charset="0"/>
            </a:endParaRPr>
          </a:p>
          <a:p>
            <a:pPr algn="l"/>
            <a:r>
              <a:rPr lang="en-US" sz="1400" dirty="0">
                <a:solidFill>
                  <a:srgbClr val="000000"/>
                </a:solidFill>
                <a:effectLst/>
                <a:latin typeface="Arial" charset="0"/>
                <a:cs typeface="Arial" charset="0"/>
              </a:rPr>
              <a:t>All other quantities are available from satellite observations as well as from mode</a:t>
            </a:r>
            <a:r>
              <a:rPr lang="en-US" sz="1400" dirty="0">
                <a:solidFill>
                  <a:srgbClr val="0000FF"/>
                </a:solidFill>
                <a:effectLst/>
                <a:latin typeface="Arial" charset="0"/>
                <a:cs typeface="Arial" charset="0"/>
              </a:rPr>
              <a:t>l</a:t>
            </a:r>
            <a:r>
              <a:rPr lang="en-US" sz="1400" dirty="0">
                <a:solidFill>
                  <a:srgbClr val="000000"/>
                </a:solidFill>
                <a:effectLst/>
                <a:latin typeface="Arial" charset="0"/>
                <a:cs typeface="Arial" charset="0"/>
              </a:rPr>
              <a:t>s</a:t>
            </a:r>
          </a:p>
          <a:p>
            <a:pPr algn="l"/>
            <a:r>
              <a:rPr lang="en-US" sz="1400" dirty="0">
                <a:solidFill>
                  <a:srgbClr val="008040"/>
                </a:solidFill>
                <a:effectLst/>
                <a:latin typeface="Arial" charset="0"/>
                <a:cs typeface="Arial" charset="0"/>
              </a:rPr>
              <a:t>Quantities in green are derived from satellite observations</a:t>
            </a:r>
          </a:p>
          <a:p>
            <a:pPr algn="l"/>
            <a:r>
              <a:rPr lang="en-US" sz="1400" dirty="0">
                <a:solidFill>
                  <a:srgbClr val="FF0000"/>
                </a:solidFill>
                <a:effectLst/>
                <a:latin typeface="Arial" charset="0"/>
                <a:cs typeface="Arial" charset="0"/>
              </a:rPr>
              <a:t>Quantities in red are from atmosphere-land models in which satellite observations are assimilated </a:t>
            </a:r>
          </a:p>
          <a:p>
            <a:pPr algn="l"/>
            <a:endParaRPr lang="en-US" sz="1400" dirty="0">
              <a:solidFill>
                <a:srgbClr val="0000FF"/>
              </a:solidFill>
              <a:latin typeface="Arial" charset="0"/>
              <a:ea typeface="MS PGothic" charset="0"/>
              <a:cs typeface="Arial" charset="0"/>
            </a:endParaRPr>
          </a:p>
          <a:p>
            <a:endParaRPr lang="en-US" dirty="0"/>
          </a:p>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8</a:t>
            </a:fld>
            <a:endParaRPr lang="en-US"/>
          </a:p>
        </p:txBody>
      </p:sp>
    </p:spTree>
    <p:extLst>
      <p:ext uri="{BB962C8B-B14F-4D97-AF65-F5344CB8AC3E}">
        <p14:creationId xmlns:p14="http://schemas.microsoft.com/office/powerpoint/2010/main" val="1489922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9</a:t>
            </a:fld>
            <a:endParaRPr lang="en-US" dirty="0"/>
          </a:p>
        </p:txBody>
      </p:sp>
    </p:spTree>
    <p:extLst>
      <p:ext uri="{BB962C8B-B14F-4D97-AF65-F5344CB8AC3E}">
        <p14:creationId xmlns:p14="http://schemas.microsoft.com/office/powerpoint/2010/main" val="4076661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10</a:t>
            </a:fld>
            <a:endParaRPr lang="en-US" dirty="0"/>
          </a:p>
        </p:txBody>
      </p:sp>
    </p:spTree>
    <p:extLst>
      <p:ext uri="{BB962C8B-B14F-4D97-AF65-F5344CB8AC3E}">
        <p14:creationId xmlns:p14="http://schemas.microsoft.com/office/powerpoint/2010/main" val="18321393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11</a:t>
            </a:fld>
            <a:endParaRPr lang="en-US" dirty="0"/>
          </a:p>
        </p:txBody>
      </p:sp>
    </p:spTree>
    <p:extLst>
      <p:ext uri="{BB962C8B-B14F-4D97-AF65-F5344CB8AC3E}">
        <p14:creationId xmlns:p14="http://schemas.microsoft.com/office/powerpoint/2010/main" val="12147704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13</a:t>
            </a:fld>
            <a:endParaRPr lang="en-US" dirty="0"/>
          </a:p>
        </p:txBody>
      </p:sp>
    </p:spTree>
    <p:extLst>
      <p:ext uri="{BB962C8B-B14F-4D97-AF65-F5344CB8AC3E}">
        <p14:creationId xmlns:p14="http://schemas.microsoft.com/office/powerpoint/2010/main" val="52148250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l="8758" t="63329" r="8769" b="5508"/>
          <a:stretch/>
        </p:blipFill>
        <p:spPr>
          <a:xfrm>
            <a:off x="-1652" y="-1"/>
            <a:ext cx="12190477" cy="4606401"/>
          </a:xfrm>
          <a:prstGeom prst="rect">
            <a:avLst/>
          </a:prstGeom>
        </p:spPr>
      </p:pic>
      <p:sp>
        <p:nvSpPr>
          <p:cNvPr id="13" name="Title 1"/>
          <p:cNvSpPr>
            <a:spLocks noGrp="1"/>
          </p:cNvSpPr>
          <p:nvPr>
            <p:ph type="ctrTitle"/>
          </p:nvPr>
        </p:nvSpPr>
        <p:spPr>
          <a:xfrm>
            <a:off x="1869242" y="4809507"/>
            <a:ext cx="9597290" cy="730682"/>
          </a:xfrm>
        </p:spPr>
        <p:txBody>
          <a:bodyPr anchor="ctr">
            <a:normAutofit/>
          </a:bodyPr>
          <a:lstStyle>
            <a:lvl1pPr>
              <a:lnSpc>
                <a:spcPct val="120000"/>
              </a:lnSpc>
              <a:spcAft>
                <a:spcPts val="0"/>
              </a:spcAft>
              <a:defRPr sz="3200">
                <a:latin typeface="+mn-lt"/>
                <a:cs typeface="Arial"/>
              </a:defRPr>
            </a:lvl1pPr>
          </a:lstStyle>
          <a:p>
            <a:r>
              <a:rPr lang="en-US" dirty="0"/>
              <a:t>Click to edit Master title style</a:t>
            </a:r>
          </a:p>
        </p:txBody>
      </p:sp>
      <p:pic>
        <p:nvPicPr>
          <p:cNvPr id="15" name="Picture 14"/>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47350" y="4923727"/>
            <a:ext cx="1573874" cy="1573874"/>
          </a:xfrm>
          <a:prstGeom prst="rect">
            <a:avLst/>
          </a:prstGeom>
        </p:spPr>
      </p:pic>
      <p:sp>
        <p:nvSpPr>
          <p:cNvPr id="16" name="Text Placeholder 4"/>
          <p:cNvSpPr>
            <a:spLocks noGrp="1"/>
          </p:cNvSpPr>
          <p:nvPr>
            <p:ph type="body" sz="quarter" idx="10" hasCustomPrompt="1"/>
          </p:nvPr>
        </p:nvSpPr>
        <p:spPr>
          <a:xfrm>
            <a:off x="1868574" y="5636267"/>
            <a:ext cx="9598611" cy="439738"/>
          </a:xfrm>
        </p:spPr>
        <p:txBody>
          <a:bodyPr anchor="ctr">
            <a:noAutofit/>
          </a:bodyPr>
          <a:lstStyle>
            <a:lvl1pPr marL="146278" indent="0">
              <a:buFontTx/>
              <a:buNone/>
              <a:defRPr sz="2000">
                <a:latin typeface="+mn-lt"/>
              </a:defRPr>
            </a:lvl1pPr>
            <a:lvl2pPr marL="365696" indent="0">
              <a:buFontTx/>
              <a:buNone/>
              <a:defRPr sz="1600">
                <a:latin typeface="+mn-lt"/>
              </a:defRPr>
            </a:lvl2pPr>
            <a:lvl3pPr marL="731392" indent="0">
              <a:buFontTx/>
              <a:buNone/>
              <a:defRPr sz="1600">
                <a:latin typeface="+mn-lt"/>
              </a:defRPr>
            </a:lvl3pPr>
            <a:lvl4pPr marL="975189" indent="0">
              <a:buFontTx/>
              <a:buNone/>
              <a:defRPr sz="1600">
                <a:latin typeface="+mn-lt"/>
              </a:defRPr>
            </a:lvl4pPr>
            <a:lvl5pPr marL="1340885" indent="0">
              <a:buFontTx/>
              <a:buNone/>
              <a:defRPr sz="1600">
                <a:latin typeface="+mn-lt"/>
              </a:defRPr>
            </a:lvl5pPr>
          </a:lstStyle>
          <a:p>
            <a:pPr lvl="0"/>
            <a:r>
              <a:rPr lang="en-US" dirty="0"/>
              <a:t>Presenter Name</a:t>
            </a:r>
          </a:p>
        </p:txBody>
      </p:sp>
      <p:sp>
        <p:nvSpPr>
          <p:cNvPr id="17" name="Text Placeholder 4"/>
          <p:cNvSpPr>
            <a:spLocks noGrp="1"/>
          </p:cNvSpPr>
          <p:nvPr>
            <p:ph type="body" sz="quarter" idx="11" hasCustomPrompt="1"/>
          </p:nvPr>
        </p:nvSpPr>
        <p:spPr>
          <a:xfrm>
            <a:off x="1868574" y="6172083"/>
            <a:ext cx="9598611" cy="439738"/>
          </a:xfrm>
        </p:spPr>
        <p:txBody>
          <a:bodyPr anchor="ctr">
            <a:noAutofit/>
          </a:bodyPr>
          <a:lstStyle>
            <a:lvl1pPr marL="146278" indent="0">
              <a:buFontTx/>
              <a:buNone/>
              <a:defRPr sz="2000">
                <a:latin typeface="+mn-lt"/>
              </a:defRPr>
            </a:lvl1pPr>
            <a:lvl2pPr marL="365696" indent="0">
              <a:buFontTx/>
              <a:buNone/>
              <a:defRPr sz="1600">
                <a:latin typeface="+mn-lt"/>
              </a:defRPr>
            </a:lvl2pPr>
            <a:lvl3pPr marL="731392" indent="0">
              <a:buFontTx/>
              <a:buNone/>
              <a:defRPr sz="1600">
                <a:latin typeface="+mn-lt"/>
              </a:defRPr>
            </a:lvl3pPr>
            <a:lvl4pPr marL="975189" indent="0">
              <a:buFontTx/>
              <a:buNone/>
              <a:defRPr sz="1600">
                <a:latin typeface="+mn-lt"/>
              </a:defRPr>
            </a:lvl4pPr>
            <a:lvl5pPr marL="1340885" indent="0">
              <a:buFontTx/>
              <a:buNone/>
              <a:defRPr sz="1600">
                <a:latin typeface="+mn-lt"/>
              </a:defRPr>
            </a:lvl5pPr>
          </a:lstStyle>
          <a:p>
            <a:pPr lvl="0"/>
            <a:r>
              <a:rPr lang="en-US" dirty="0"/>
              <a:t>Date</a:t>
            </a:r>
          </a:p>
        </p:txBody>
      </p:sp>
      <p:cxnSp>
        <p:nvCxnSpPr>
          <p:cNvPr id="19" name="Straight Connector 18"/>
          <p:cNvCxnSpPr/>
          <p:nvPr userDrawn="1"/>
        </p:nvCxnSpPr>
        <p:spPr>
          <a:xfrm flipV="1">
            <a:off x="-64" y="4606401"/>
            <a:ext cx="12188952"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21" name="Picture 25" descr="NASA insigniaCMYK"/>
          <p:cNvPicPr preferRelativeResize="0">
            <a:picLocks noChangeAspect="1" noChangeArrowheads="1"/>
          </p:cNvPicPr>
          <p:nvPr userDrawn="1"/>
        </p:nvPicPr>
        <p:blipFill>
          <a:blip r:embed="rId4" cstate="print">
            <a:extLst>
              <a:ext uri="{28A0092B-C50C-407E-A947-70E740481C1C}">
                <a14:useLocalDpi xmlns:a14="http://schemas.microsoft.com/office/drawing/2010/main"/>
              </a:ext>
            </a:extLst>
          </a:blip>
          <a:srcRect/>
          <a:stretch>
            <a:fillRect/>
          </a:stretch>
        </p:blipFill>
        <p:spPr bwMode="auto">
          <a:xfrm>
            <a:off x="11027470" y="76200"/>
            <a:ext cx="951111" cy="761736"/>
          </a:xfrm>
          <a:prstGeom prst="rect">
            <a:avLst/>
          </a:prstGeom>
          <a:noFill/>
          <a:ln w="9525">
            <a:noFill/>
            <a:miter lim="800000"/>
            <a:headEnd/>
            <a:tailEnd/>
          </a:ln>
        </p:spPr>
      </p:pic>
      <p:sp>
        <p:nvSpPr>
          <p:cNvPr id="22" name="Rectangle 21"/>
          <p:cNvSpPr/>
          <p:nvPr userDrawn="1"/>
        </p:nvSpPr>
        <p:spPr>
          <a:xfrm>
            <a:off x="147350" y="304800"/>
            <a:ext cx="2975262" cy="304800"/>
          </a:xfrm>
          <a:prstGeom prst="rect">
            <a:avLst/>
          </a:prstGeom>
          <a:solidFill>
            <a:srgbClr val="721E1F"/>
          </a:solidFill>
          <a:ln>
            <a:noFill/>
          </a:ln>
          <a:effectLst>
            <a:glow rad="444500">
              <a:srgbClr val="721E1F">
                <a:alpha val="40000"/>
              </a:srgbClr>
            </a:glo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TextBox 22"/>
          <p:cNvSpPr txBox="1"/>
          <p:nvPr userDrawn="1"/>
        </p:nvSpPr>
        <p:spPr>
          <a:xfrm>
            <a:off x="147350" y="318580"/>
            <a:ext cx="3295938" cy="276977"/>
          </a:xfrm>
          <a:prstGeom prst="rect">
            <a:avLst/>
          </a:prstGeom>
          <a:noFill/>
          <a:effectLst>
            <a:outerShdw blurRad="50800" dist="38100" dir="2700000" algn="tl" rotWithShape="0">
              <a:prstClr val="black">
                <a:alpha val="40000"/>
              </a:prstClr>
            </a:outerShdw>
          </a:effectLst>
        </p:spPr>
        <p:txBody>
          <a:bodyPr wrap="square" lIns="121899" tIns="60949" rIns="121899" bIns="60949" rtlCol="0">
            <a:spAutoFit/>
          </a:bodyPr>
          <a:lstStyle/>
          <a:p>
            <a:pPr algn="l"/>
            <a:r>
              <a:rPr lang="en-US" sz="1000" dirty="0">
                <a:solidFill>
                  <a:schemeClr val="bg1"/>
                </a:solidFill>
                <a:latin typeface="Arial"/>
                <a:cs typeface="Arial"/>
              </a:rPr>
              <a:t>National</a:t>
            </a:r>
            <a:r>
              <a:rPr lang="en-US" sz="1000" baseline="0" dirty="0">
                <a:solidFill>
                  <a:schemeClr val="bg1"/>
                </a:solidFill>
                <a:latin typeface="Arial"/>
                <a:cs typeface="Arial"/>
              </a:rPr>
              <a:t> Aeronautics and Space Administration</a:t>
            </a:r>
            <a:endParaRPr lang="en-US" sz="1000" dirty="0">
              <a:solidFill>
                <a:schemeClr val="bg1"/>
              </a:solidFill>
              <a:latin typeface="Arial"/>
              <a:cs typeface="Arial"/>
            </a:endParaRPr>
          </a:p>
        </p:txBody>
      </p:sp>
    </p:spTree>
    <p:extLst>
      <p:ext uri="{BB962C8B-B14F-4D97-AF65-F5344CB8AC3E}">
        <p14:creationId xmlns:p14="http://schemas.microsoft.com/office/powerpoint/2010/main" val="1114045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6_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482067" y="274641"/>
            <a:ext cx="11224691" cy="576299"/>
          </a:xfrm>
        </p:spPr>
        <p:txBody>
          <a:bodyPr anchor="ctr">
            <a:noAutofit/>
          </a:bodyPr>
          <a:lstStyle>
            <a:lvl1pPr>
              <a:defRPr sz="2800"/>
            </a:lvl1pPr>
          </a:lstStyle>
          <a:p>
            <a:r>
              <a:rPr lang="en-US" dirty="0"/>
              <a:t>Click to edit Master title style</a:t>
            </a:r>
          </a:p>
        </p:txBody>
      </p:sp>
      <p:sp>
        <p:nvSpPr>
          <p:cNvPr id="3" name="Content Placeholder 2"/>
          <p:cNvSpPr>
            <a:spLocks noGrp="1"/>
          </p:cNvSpPr>
          <p:nvPr>
            <p:ph idx="1"/>
          </p:nvPr>
        </p:nvSpPr>
        <p:spPr>
          <a:xfrm>
            <a:off x="482067" y="1474334"/>
            <a:ext cx="11224691" cy="4251960"/>
          </a:xfrm>
        </p:spPr>
        <p:txBody>
          <a:bodyPr>
            <a:normAutofit/>
          </a:bodyPr>
          <a:lstStyle>
            <a:lvl1pPr>
              <a:spcBef>
                <a:spcPts val="800"/>
              </a:spcBef>
              <a:spcAft>
                <a:spcPts val="0"/>
              </a:spcAft>
              <a:defRPr sz="2000"/>
            </a:lvl1pPr>
            <a:lvl2pPr>
              <a:spcAft>
                <a:spcPts val="0"/>
              </a:spcAft>
              <a:defRPr sz="2000"/>
            </a:lvl2pPr>
            <a:lvl3pPr>
              <a:spcAft>
                <a:spcPts val="0"/>
              </a:spcAft>
              <a:defRPr sz="2000"/>
            </a:lvl3pPr>
            <a:lvl4pPr>
              <a:spcAft>
                <a:spcPts val="0"/>
              </a:spcAft>
              <a:defRPr sz="2000"/>
            </a:lvl4pPr>
            <a:lvl5pPr>
              <a:spcAft>
                <a:spcPts val="0"/>
              </a:spcAf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0"/>
          </p:nvPr>
        </p:nvSpPr>
        <p:spPr>
          <a:xfrm>
            <a:off x="482067" y="850939"/>
            <a:ext cx="11224691" cy="469900"/>
          </a:xfrm>
        </p:spPr>
        <p:txBody>
          <a:bodyPr lIns="121899" anchor="ctr">
            <a:noAutofit/>
          </a:bodyPr>
          <a:lstStyle>
            <a:lvl1pPr marL="0" indent="0">
              <a:spcBef>
                <a:spcPts val="0"/>
              </a:spcBef>
              <a:buNone/>
              <a:defRPr sz="2400"/>
            </a:lvl1pPr>
          </a:lstStyle>
          <a:p>
            <a:pPr lvl="0"/>
            <a:r>
              <a:rPr lang="en-US" dirty="0"/>
              <a:t>Click to edit Master text styles</a:t>
            </a:r>
          </a:p>
        </p:txBody>
      </p:sp>
      <p:cxnSp>
        <p:nvCxnSpPr>
          <p:cNvPr id="10" name="Straight Connector 9"/>
          <p:cNvCxnSpPr/>
          <p:nvPr/>
        </p:nvCxnSpPr>
        <p:spPr>
          <a:xfrm flipV="1">
            <a:off x="403063" y="502750"/>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8" name="TextBox 7"/>
          <p:cNvSpPr txBox="1"/>
          <p:nvPr/>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2" name="TextBox 11"/>
          <p:cNvSpPr txBox="1"/>
          <p:nvPr/>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
        <p:nvSpPr>
          <p:cNvPr id="6" name="Content Placeholder 5"/>
          <p:cNvSpPr>
            <a:spLocks noGrp="1"/>
          </p:cNvSpPr>
          <p:nvPr>
            <p:ph sz="quarter" idx="11" hasCustomPrompt="1"/>
          </p:nvPr>
        </p:nvSpPr>
        <p:spPr>
          <a:xfrm>
            <a:off x="483133" y="5880294"/>
            <a:ext cx="11223625" cy="437851"/>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Tree>
    <p:extLst>
      <p:ext uri="{BB962C8B-B14F-4D97-AF65-F5344CB8AC3E}">
        <p14:creationId xmlns:p14="http://schemas.microsoft.com/office/powerpoint/2010/main" val="816222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8_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482067" y="274641"/>
            <a:ext cx="11224691" cy="576299"/>
          </a:xfrm>
        </p:spPr>
        <p:txBody>
          <a:bodyPr anchor="ctr">
            <a:noAutofit/>
          </a:bodyPr>
          <a:lstStyle>
            <a:lvl1pPr>
              <a:defRPr sz="2800"/>
            </a:lvl1pPr>
          </a:lstStyle>
          <a:p>
            <a:r>
              <a:rPr lang="en-US" dirty="0"/>
              <a:t>Click to edit Master title style</a:t>
            </a:r>
          </a:p>
        </p:txBody>
      </p:sp>
      <p:sp>
        <p:nvSpPr>
          <p:cNvPr id="3" name="Content Placeholder 2"/>
          <p:cNvSpPr>
            <a:spLocks noGrp="1"/>
          </p:cNvSpPr>
          <p:nvPr>
            <p:ph idx="1"/>
          </p:nvPr>
        </p:nvSpPr>
        <p:spPr>
          <a:xfrm>
            <a:off x="482067" y="1474334"/>
            <a:ext cx="11224691" cy="4251960"/>
          </a:xfrm>
        </p:spPr>
        <p:txBody>
          <a:bodyPr>
            <a:normAutofit/>
          </a:bodyPr>
          <a:lstStyle>
            <a:lvl1pPr>
              <a:spcBef>
                <a:spcPts val="800"/>
              </a:spcBef>
              <a:spcAft>
                <a:spcPts val="0"/>
              </a:spcAft>
              <a:defRPr sz="2000"/>
            </a:lvl1pPr>
            <a:lvl2pPr>
              <a:spcAft>
                <a:spcPts val="0"/>
              </a:spcAft>
              <a:defRPr sz="2000"/>
            </a:lvl2pPr>
            <a:lvl3pPr>
              <a:spcAft>
                <a:spcPts val="0"/>
              </a:spcAft>
              <a:defRPr sz="2000"/>
            </a:lvl3pPr>
            <a:lvl4pPr>
              <a:spcAft>
                <a:spcPts val="0"/>
              </a:spcAft>
              <a:defRPr sz="2000"/>
            </a:lvl4pPr>
            <a:lvl5pPr>
              <a:spcAft>
                <a:spcPts val="0"/>
              </a:spcAf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0"/>
          </p:nvPr>
        </p:nvSpPr>
        <p:spPr>
          <a:xfrm>
            <a:off x="482067" y="850939"/>
            <a:ext cx="11224691" cy="469900"/>
          </a:xfrm>
        </p:spPr>
        <p:txBody>
          <a:bodyPr lIns="121899" anchor="ctr">
            <a:noAutofit/>
          </a:bodyPr>
          <a:lstStyle>
            <a:lvl1pPr marL="0" indent="0">
              <a:spcBef>
                <a:spcPts val="0"/>
              </a:spcBef>
              <a:buNone/>
              <a:defRPr sz="2400"/>
            </a:lvl1pPr>
          </a:lstStyle>
          <a:p>
            <a:pPr lvl="0"/>
            <a:r>
              <a:rPr lang="en-US" dirty="0"/>
              <a:t>Click to edit Master text styles</a:t>
            </a:r>
          </a:p>
        </p:txBody>
      </p:sp>
      <p:cxnSp>
        <p:nvCxnSpPr>
          <p:cNvPr id="10" name="Straight Connector 9"/>
          <p:cNvCxnSpPr/>
          <p:nvPr/>
        </p:nvCxnSpPr>
        <p:spPr>
          <a:xfrm flipV="1">
            <a:off x="403063" y="502750"/>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8" name="TextBox 7"/>
          <p:cNvSpPr txBox="1"/>
          <p:nvPr/>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2" name="TextBox 11"/>
          <p:cNvSpPr txBox="1"/>
          <p:nvPr/>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
        <p:nvSpPr>
          <p:cNvPr id="6" name="Content Placeholder 5"/>
          <p:cNvSpPr>
            <a:spLocks noGrp="1"/>
          </p:cNvSpPr>
          <p:nvPr>
            <p:ph sz="quarter" idx="11" hasCustomPrompt="1"/>
          </p:nvPr>
        </p:nvSpPr>
        <p:spPr>
          <a:xfrm>
            <a:off x="483133" y="5880294"/>
            <a:ext cx="11223625" cy="437851"/>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Tree>
    <p:extLst>
      <p:ext uri="{BB962C8B-B14F-4D97-AF65-F5344CB8AC3E}">
        <p14:creationId xmlns:p14="http://schemas.microsoft.com/office/powerpoint/2010/main" val="257302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3" name="Content Placeholder 2"/>
          <p:cNvSpPr>
            <a:spLocks noGrp="1"/>
          </p:cNvSpPr>
          <p:nvPr>
            <p:ph idx="1"/>
          </p:nvPr>
        </p:nvSpPr>
        <p:spPr>
          <a:xfrm>
            <a:off x="242252" y="1130283"/>
            <a:ext cx="11704320" cy="4807125"/>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11" hasCustomPrompt="1"/>
          </p:nvPr>
        </p:nvSpPr>
        <p:spPr>
          <a:xfrm>
            <a:off x="242252" y="6003286"/>
            <a:ext cx="11704320" cy="314859"/>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
        <p:nvSpPr>
          <p:cNvPr id="19" name="TextBox 18"/>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a:t>
            </a:r>
            <a:r>
              <a:rPr lang="en-US" sz="1000">
                <a:latin typeface="+mn-lt"/>
                <a:cs typeface="Arial"/>
              </a:rPr>
              <a:t>Sensing Training Program</a:t>
            </a:r>
            <a:endParaRPr lang="en-US" sz="1000" dirty="0">
              <a:latin typeface="+mn-lt"/>
              <a:cs typeface="Arial"/>
            </a:endParaRPr>
          </a:p>
        </p:txBody>
      </p:sp>
      <p:sp>
        <p:nvSpPr>
          <p:cNvPr id="20" name="TextBox 19"/>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21" name="Picture 20"/>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994250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3" name="Content Placeholder 2"/>
          <p:cNvSpPr>
            <a:spLocks noGrp="1"/>
          </p:cNvSpPr>
          <p:nvPr>
            <p:ph idx="1"/>
          </p:nvPr>
        </p:nvSpPr>
        <p:spPr>
          <a:xfrm>
            <a:off x="242252" y="1130283"/>
            <a:ext cx="5806440" cy="4807125"/>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11" hasCustomPrompt="1"/>
          </p:nvPr>
        </p:nvSpPr>
        <p:spPr>
          <a:xfrm>
            <a:off x="242252" y="6003286"/>
            <a:ext cx="11704320" cy="314859"/>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
        <p:nvSpPr>
          <p:cNvPr id="9" name="Content Placeholder 2"/>
          <p:cNvSpPr>
            <a:spLocks noGrp="1"/>
          </p:cNvSpPr>
          <p:nvPr>
            <p:ph idx="12"/>
          </p:nvPr>
        </p:nvSpPr>
        <p:spPr>
          <a:xfrm>
            <a:off x="6140132" y="1130282"/>
            <a:ext cx="5806440" cy="4807125"/>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Box 9"/>
          <p:cNvSpPr txBox="1"/>
          <p:nvPr/>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a:t>
            </a:r>
            <a:r>
              <a:rPr lang="en-US" sz="1000">
                <a:latin typeface="+mn-lt"/>
                <a:cs typeface="Arial"/>
              </a:rPr>
              <a:t>Sensing Training Program</a:t>
            </a:r>
            <a:endParaRPr lang="en-US" sz="1000" dirty="0">
              <a:latin typeface="+mn-lt"/>
              <a:cs typeface="Arial"/>
            </a:endParaRPr>
          </a:p>
        </p:txBody>
      </p:sp>
      <p:sp>
        <p:nvSpPr>
          <p:cNvPr id="12" name="TextBox 11"/>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5" name="Picture 1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586521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Basic Content">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242252" y="276992"/>
            <a:ext cx="11704320" cy="576299"/>
          </a:xfrm>
        </p:spPr>
        <p:txBody>
          <a:bodyPr anchor="ctr">
            <a:noAutofit/>
          </a:bodyPr>
          <a:lstStyle>
            <a:lvl1pPr>
              <a:defRPr sz="2800" b="1"/>
            </a:lvl1pPr>
          </a:lstStyle>
          <a:p>
            <a:r>
              <a:rPr lang="en-US" dirty="0"/>
              <a:t>Click to edit title</a:t>
            </a:r>
          </a:p>
        </p:txBody>
      </p:sp>
      <p:sp>
        <p:nvSpPr>
          <p:cNvPr id="14" name="Content Placeholder 2"/>
          <p:cNvSpPr>
            <a:spLocks noGrp="1"/>
          </p:cNvSpPr>
          <p:nvPr>
            <p:ph idx="1"/>
          </p:nvPr>
        </p:nvSpPr>
        <p:spPr>
          <a:xfrm>
            <a:off x="242252" y="1447799"/>
            <a:ext cx="11704320" cy="4489609"/>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5"/>
          <p:cNvSpPr>
            <a:spLocks noGrp="1"/>
          </p:cNvSpPr>
          <p:nvPr>
            <p:ph sz="quarter" idx="11" hasCustomPrompt="1"/>
          </p:nvPr>
        </p:nvSpPr>
        <p:spPr>
          <a:xfrm>
            <a:off x="242252" y="6003286"/>
            <a:ext cx="11704320" cy="314859"/>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
        <p:nvSpPr>
          <p:cNvPr id="16" name="Text Placeholder 10"/>
          <p:cNvSpPr>
            <a:spLocks noGrp="1"/>
          </p:cNvSpPr>
          <p:nvPr>
            <p:ph type="body" sz="quarter" idx="12" hasCustomPrompt="1"/>
          </p:nvPr>
        </p:nvSpPr>
        <p:spPr>
          <a:xfrm>
            <a:off x="242252" y="854075"/>
            <a:ext cx="11704320" cy="514014"/>
          </a:xfrm>
        </p:spPr>
        <p:txBody>
          <a:bodyPr/>
          <a:lstStyle>
            <a:lvl1pPr marL="146278" indent="0">
              <a:buFontTx/>
              <a:buNone/>
              <a:defRPr b="1" baseline="0"/>
            </a:lvl1pPr>
          </a:lstStyle>
          <a:p>
            <a:pPr lvl="0"/>
            <a:r>
              <a:rPr lang="en-US" dirty="0"/>
              <a:t>Click to add subtitle</a:t>
            </a:r>
          </a:p>
        </p:txBody>
      </p:sp>
      <p:sp>
        <p:nvSpPr>
          <p:cNvPr id="17" name="TextBox 16"/>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a:t>
            </a:r>
            <a:r>
              <a:rPr lang="en-US" sz="1000">
                <a:latin typeface="+mn-lt"/>
                <a:cs typeface="Arial"/>
              </a:rPr>
              <a:t>Sensing Training Program</a:t>
            </a:r>
            <a:endParaRPr lang="en-US" sz="1000" dirty="0">
              <a:latin typeface="+mn-lt"/>
              <a:cs typeface="Arial"/>
            </a:endParaRPr>
          </a:p>
        </p:txBody>
      </p:sp>
      <p:sp>
        <p:nvSpPr>
          <p:cNvPr id="18" name="TextBox 17"/>
          <p:cNvSpPr txBox="1"/>
          <p:nvPr userDrawn="1"/>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9" name="Picture 18"/>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514225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Basic Content">
    <p:spTree>
      <p:nvGrpSpPr>
        <p:cNvPr id="1" name=""/>
        <p:cNvGrpSpPr/>
        <p:nvPr/>
      </p:nvGrpSpPr>
      <p:grpSpPr>
        <a:xfrm>
          <a:off x="0" y="0"/>
          <a:ext cx="0" cy="0"/>
          <a:chOff x="0" y="0"/>
          <a:chExt cx="0" cy="0"/>
        </a:xfrm>
      </p:grpSpPr>
      <p:sp>
        <p:nvSpPr>
          <p:cNvPr id="12"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13" name="Content Placeholder 2"/>
          <p:cNvSpPr>
            <a:spLocks noGrp="1"/>
          </p:cNvSpPr>
          <p:nvPr>
            <p:ph idx="1"/>
          </p:nvPr>
        </p:nvSpPr>
        <p:spPr>
          <a:xfrm>
            <a:off x="242252" y="1447799"/>
            <a:ext cx="5806440" cy="4489609"/>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5"/>
          <p:cNvSpPr>
            <a:spLocks noGrp="1"/>
          </p:cNvSpPr>
          <p:nvPr>
            <p:ph sz="quarter" idx="11" hasCustomPrompt="1"/>
          </p:nvPr>
        </p:nvSpPr>
        <p:spPr>
          <a:xfrm>
            <a:off x="242252" y="6003286"/>
            <a:ext cx="11704320" cy="314859"/>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
        <p:nvSpPr>
          <p:cNvPr id="18" name="Content Placeholder 2"/>
          <p:cNvSpPr>
            <a:spLocks noGrp="1"/>
          </p:cNvSpPr>
          <p:nvPr>
            <p:ph idx="12"/>
          </p:nvPr>
        </p:nvSpPr>
        <p:spPr>
          <a:xfrm>
            <a:off x="6140132" y="1447799"/>
            <a:ext cx="5806440" cy="4489610"/>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ext Placeholder 10"/>
          <p:cNvSpPr>
            <a:spLocks noGrp="1"/>
          </p:cNvSpPr>
          <p:nvPr>
            <p:ph type="body" sz="quarter" idx="13" hasCustomPrompt="1"/>
          </p:nvPr>
        </p:nvSpPr>
        <p:spPr>
          <a:xfrm>
            <a:off x="242252" y="854075"/>
            <a:ext cx="11704320" cy="514014"/>
          </a:xfrm>
        </p:spPr>
        <p:txBody>
          <a:bodyPr/>
          <a:lstStyle>
            <a:lvl1pPr marL="146278" indent="0">
              <a:buFontTx/>
              <a:buNone/>
              <a:defRPr b="1" baseline="0"/>
            </a:lvl1pPr>
          </a:lstStyle>
          <a:p>
            <a:pPr lvl="0"/>
            <a:r>
              <a:rPr lang="en-US" dirty="0"/>
              <a:t>Click to add subtitle</a:t>
            </a:r>
          </a:p>
        </p:txBody>
      </p:sp>
      <p:sp>
        <p:nvSpPr>
          <p:cNvPr id="20" name="TextBox 19"/>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a:t>
            </a:r>
            <a:r>
              <a:rPr lang="en-US" sz="1000">
                <a:latin typeface="+mn-lt"/>
                <a:cs typeface="Arial"/>
              </a:rPr>
              <a:t>Sensing Training Program</a:t>
            </a:r>
            <a:endParaRPr lang="en-US" sz="1000" dirty="0">
              <a:latin typeface="+mn-lt"/>
              <a:cs typeface="Arial"/>
            </a:endParaRPr>
          </a:p>
        </p:txBody>
      </p:sp>
      <p:sp>
        <p:nvSpPr>
          <p:cNvPr id="21" name="TextBox 20"/>
          <p:cNvSpPr txBox="1"/>
          <p:nvPr userDrawn="1"/>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22" name="Picture 2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907669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8758" t="57601" r="8769" b="11236"/>
          <a:stretch/>
        </p:blipFill>
        <p:spPr>
          <a:xfrm>
            <a:off x="-1652" y="-1"/>
            <a:ext cx="12190477" cy="4606401"/>
          </a:xfrm>
          <a:prstGeom prst="rect">
            <a:avLst/>
          </a:prstGeom>
        </p:spPr>
      </p:pic>
      <p:sp>
        <p:nvSpPr>
          <p:cNvPr id="10" name="Title 1"/>
          <p:cNvSpPr>
            <a:spLocks noGrp="1"/>
          </p:cNvSpPr>
          <p:nvPr>
            <p:ph type="title"/>
          </p:nvPr>
        </p:nvSpPr>
        <p:spPr>
          <a:xfrm>
            <a:off x="1321692" y="4914998"/>
            <a:ext cx="9545440" cy="1643370"/>
          </a:xfrm>
        </p:spPr>
        <p:txBody>
          <a:bodyPr anchor="ctr"/>
          <a:lstStyle>
            <a:lvl1pPr algn="ctr">
              <a:defRPr sz="3200"/>
            </a:lvl1pPr>
          </a:lstStyle>
          <a:p>
            <a:r>
              <a:rPr lang="en-US"/>
              <a:t>Click to edit Master title style</a:t>
            </a:r>
            <a:endParaRPr lang="en-US" dirty="0"/>
          </a:p>
        </p:txBody>
      </p:sp>
      <p:cxnSp>
        <p:nvCxnSpPr>
          <p:cNvPr id="11" name="Straight Connector 10"/>
          <p:cNvCxnSpPr/>
          <p:nvPr/>
        </p:nvCxnSpPr>
        <p:spPr>
          <a:xfrm flipV="1">
            <a:off x="-64" y="4606401"/>
            <a:ext cx="12188952"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4184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 sub">
    <p:spTree>
      <p:nvGrpSpPr>
        <p:cNvPr id="1" name=""/>
        <p:cNvGrpSpPr/>
        <p:nvPr/>
      </p:nvGrpSpPr>
      <p:grpSpPr>
        <a:xfrm>
          <a:off x="0" y="0"/>
          <a:ext cx="0" cy="0"/>
          <a:chOff x="0" y="0"/>
          <a:chExt cx="0" cy="0"/>
        </a:xfrm>
      </p:grpSpPr>
      <p:sp>
        <p:nvSpPr>
          <p:cNvPr id="8"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6" name="TextBox 5"/>
          <p:cNvSpPr txBox="1"/>
          <p:nvPr/>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a:t>
            </a:r>
            <a:r>
              <a:rPr lang="en-US" sz="1000">
                <a:latin typeface="+mn-lt"/>
                <a:cs typeface="Arial"/>
              </a:rPr>
              <a:t>Sensing Training Program</a:t>
            </a:r>
            <a:endParaRPr lang="en-US" sz="1000" dirty="0">
              <a:latin typeface="+mn-lt"/>
              <a:cs typeface="Arial"/>
            </a:endParaRPr>
          </a:p>
        </p:txBody>
      </p:sp>
      <p:sp>
        <p:nvSpPr>
          <p:cNvPr id="7" name="TextBox 6"/>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9" name="Picture 8"/>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3016385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 sub">
    <p:spTree>
      <p:nvGrpSpPr>
        <p:cNvPr id="1" name=""/>
        <p:cNvGrpSpPr/>
        <p:nvPr/>
      </p:nvGrpSpPr>
      <p:grpSpPr>
        <a:xfrm>
          <a:off x="0" y="0"/>
          <a:ext cx="0" cy="0"/>
          <a:chOff x="0" y="0"/>
          <a:chExt cx="0" cy="0"/>
        </a:xfrm>
      </p:grpSpPr>
      <p:sp>
        <p:nvSpPr>
          <p:cNvPr id="7" name="TextBox 6"/>
          <p:cNvSpPr txBox="1"/>
          <p:nvPr/>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a:t>
            </a:r>
            <a:r>
              <a:rPr lang="en-US" sz="1000">
                <a:latin typeface="+mn-lt"/>
                <a:cs typeface="Arial"/>
              </a:rPr>
              <a:t>Sensing Training Program</a:t>
            </a:r>
            <a:endParaRPr lang="en-US" sz="1000" dirty="0">
              <a:latin typeface="+mn-lt"/>
              <a:cs typeface="Arial"/>
            </a:endParaRPr>
          </a:p>
        </p:txBody>
      </p:sp>
      <p:sp>
        <p:nvSpPr>
          <p:cNvPr id="9" name="TextBox 8"/>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0" name="Picture 9"/>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
        <p:nvSpPr>
          <p:cNvPr id="11"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12" name="Text Placeholder 10"/>
          <p:cNvSpPr>
            <a:spLocks noGrp="1"/>
          </p:cNvSpPr>
          <p:nvPr>
            <p:ph type="body" sz="quarter" idx="13" hasCustomPrompt="1"/>
          </p:nvPr>
        </p:nvSpPr>
        <p:spPr>
          <a:xfrm>
            <a:off x="242252" y="854075"/>
            <a:ext cx="11704320" cy="514014"/>
          </a:xfrm>
        </p:spPr>
        <p:txBody>
          <a:bodyPr/>
          <a:lstStyle>
            <a:lvl1pPr marL="146278" indent="0">
              <a:buFontTx/>
              <a:buNone/>
              <a:defRPr b="1" baseline="0"/>
            </a:lvl1pPr>
          </a:lstStyle>
          <a:p>
            <a:pPr lvl="0"/>
            <a:r>
              <a:rPr lang="en-US" dirty="0"/>
              <a:t>Click to add subtitle</a:t>
            </a:r>
          </a:p>
        </p:txBody>
      </p:sp>
    </p:spTree>
    <p:extLst>
      <p:ext uri="{BB962C8B-B14F-4D97-AF65-F5344CB8AC3E}">
        <p14:creationId xmlns:p14="http://schemas.microsoft.com/office/powerpoint/2010/main" val="223248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11" name="TextBox 10"/>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a:t>
            </a:r>
            <a:r>
              <a:rPr lang="en-US" sz="1000">
                <a:latin typeface="+mn-lt"/>
                <a:cs typeface="Arial"/>
              </a:rPr>
              <a:t>Sensing Training Program</a:t>
            </a:r>
            <a:endParaRPr lang="en-US" sz="1000" dirty="0">
              <a:latin typeface="+mn-lt"/>
              <a:cs typeface="Arial"/>
            </a:endParaRPr>
          </a:p>
        </p:txBody>
      </p:sp>
      <p:sp>
        <p:nvSpPr>
          <p:cNvPr id="12" name="TextBox 11"/>
          <p:cNvSpPr txBox="1"/>
          <p:nvPr userDrawn="1"/>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479944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2252" y="274641"/>
            <a:ext cx="11704320" cy="576299"/>
          </a:xfrm>
          <a:prstGeom prst="rect">
            <a:avLst/>
          </a:prstGeom>
        </p:spPr>
        <p:txBody>
          <a:bodyPr vert="horz" lIns="121899" tIns="60949" rIns="121899" bIns="60949"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242252" y="1176843"/>
            <a:ext cx="11704320" cy="5439109"/>
          </a:xfrm>
          <a:prstGeom prst="rect">
            <a:avLst/>
          </a:prstGeom>
        </p:spPr>
        <p:txBody>
          <a:bodyPr vert="horz" lIns="0" tIns="60949" rIns="121899" bIns="60949"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934256"/>
      </p:ext>
    </p:extLst>
  </p:cSld>
  <p:clrMap bg1="lt1" tx1="dk1" bg2="lt2" tx2="dk2" accent1="accent1" accent2="accent2" accent3="accent3" accent4="accent4" accent5="accent5" accent6="accent6" hlink="hlink" folHlink="folHlink"/>
  <p:sldLayoutIdLst>
    <p:sldLayoutId id="2147493501" r:id="rId1"/>
    <p:sldLayoutId id="2147493502" r:id="rId2"/>
    <p:sldLayoutId id="2147493503" r:id="rId3"/>
    <p:sldLayoutId id="2147493504" r:id="rId4"/>
    <p:sldLayoutId id="2147493505" r:id="rId5"/>
    <p:sldLayoutId id="2147493506" r:id="rId6"/>
    <p:sldLayoutId id="2147493507" r:id="rId7"/>
    <p:sldLayoutId id="2147493508" r:id="rId8"/>
    <p:sldLayoutId id="2147493509" r:id="rId9"/>
    <p:sldLayoutId id="2147493515" r:id="rId10"/>
    <p:sldLayoutId id="2147493519" r:id="rId11"/>
  </p:sldLayoutIdLst>
  <p:txStyles>
    <p:titleStyle>
      <a:lvl1pPr algn="l" defTabSz="609493" rtl="0" eaLnBrk="1" latinLnBrk="0" hangingPunct="1">
        <a:spcBef>
          <a:spcPct val="0"/>
        </a:spcBef>
        <a:buNone/>
        <a:defRPr sz="2800" kern="1200">
          <a:solidFill>
            <a:schemeClr val="tx1"/>
          </a:solidFill>
          <a:latin typeface="+mj-lt"/>
          <a:ea typeface="+mj-ea"/>
          <a:cs typeface="Arial"/>
        </a:defRPr>
      </a:lvl1pPr>
    </p:titleStyle>
    <p:bodyStyle>
      <a:lvl1pPr marL="365696" indent="-219418" algn="l" defTabSz="609493" rtl="0" eaLnBrk="1" latinLnBrk="0" hangingPunct="1">
        <a:spcBef>
          <a:spcPts val="800"/>
        </a:spcBef>
        <a:buFont typeface="Arial"/>
        <a:buChar char="•"/>
        <a:defRPr sz="2400" kern="1200">
          <a:solidFill>
            <a:schemeClr val="tx1"/>
          </a:solidFill>
          <a:latin typeface="+mn-lt"/>
          <a:ea typeface="+mn-ea"/>
          <a:cs typeface="Arial"/>
        </a:defRPr>
      </a:lvl1pPr>
      <a:lvl2pPr marL="621683" indent="-255987" algn="l" defTabSz="609493" rtl="0" eaLnBrk="1" latinLnBrk="0" hangingPunct="1">
        <a:spcBef>
          <a:spcPts val="400"/>
        </a:spcBef>
        <a:buFont typeface="Arial"/>
        <a:buChar char="–"/>
        <a:defRPr sz="2400" kern="1200">
          <a:solidFill>
            <a:schemeClr val="tx1"/>
          </a:solidFill>
          <a:latin typeface="+mn-lt"/>
          <a:ea typeface="+mn-ea"/>
          <a:cs typeface="Arial"/>
        </a:defRPr>
      </a:lvl2pPr>
      <a:lvl3pPr marL="914240" indent="-182848" algn="l" defTabSz="609493" rtl="0" eaLnBrk="1" latinLnBrk="0" hangingPunct="1">
        <a:spcBef>
          <a:spcPts val="400"/>
        </a:spcBef>
        <a:buFont typeface="Arial"/>
        <a:buChar char="•"/>
        <a:defRPr sz="2400" kern="1200">
          <a:solidFill>
            <a:schemeClr val="tx1"/>
          </a:solidFill>
          <a:latin typeface="+mn-lt"/>
          <a:ea typeface="+mn-ea"/>
          <a:cs typeface="Arial"/>
        </a:defRPr>
      </a:lvl3pPr>
      <a:lvl4pPr marL="1158037" indent="-182848" algn="l" defTabSz="609493" rtl="0" eaLnBrk="1" latinLnBrk="0" hangingPunct="1">
        <a:spcBef>
          <a:spcPts val="400"/>
        </a:spcBef>
        <a:buFont typeface="Arial"/>
        <a:buChar char="–"/>
        <a:defRPr sz="2400" kern="1200">
          <a:solidFill>
            <a:schemeClr val="tx1"/>
          </a:solidFill>
          <a:latin typeface="+mn-lt"/>
          <a:ea typeface="+mn-ea"/>
          <a:cs typeface="Arial"/>
        </a:defRPr>
      </a:lvl4pPr>
      <a:lvl5pPr marL="1523733" indent="-182848" algn="l" defTabSz="609493" rtl="0" eaLnBrk="1" latinLnBrk="0" hangingPunct="1">
        <a:spcBef>
          <a:spcPts val="400"/>
        </a:spcBef>
        <a:buFont typeface="Arial"/>
        <a:buChar char="»"/>
        <a:defRPr sz="2400" kern="1200">
          <a:solidFill>
            <a:schemeClr val="tx1"/>
          </a:solidFill>
          <a:latin typeface="+mn-lt"/>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p:bodyStyle>
    <p:other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lists.nasa.gov/mailman/listinfo/arset"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69242" y="4809507"/>
            <a:ext cx="10092570" cy="730682"/>
          </a:xfrm>
        </p:spPr>
        <p:txBody>
          <a:bodyPr>
            <a:normAutofit/>
          </a:bodyPr>
          <a:lstStyle/>
          <a:p>
            <a:r>
              <a:rPr lang="en-US"/>
              <a:t>Summary of Surface Water Budget Components</a:t>
            </a:r>
            <a:endParaRPr lang="en-US" dirty="0"/>
          </a:p>
        </p:txBody>
      </p:sp>
      <p:sp>
        <p:nvSpPr>
          <p:cNvPr id="8" name="Text Placeholder 7"/>
          <p:cNvSpPr>
            <a:spLocks noGrp="1"/>
          </p:cNvSpPr>
          <p:nvPr>
            <p:ph type="body" sz="quarter" idx="10"/>
          </p:nvPr>
        </p:nvSpPr>
        <p:spPr/>
        <p:txBody>
          <a:bodyPr/>
          <a:lstStyle/>
          <a:p>
            <a:endParaRPr lang="en-US" dirty="0"/>
          </a:p>
        </p:txBody>
      </p:sp>
      <p:sp>
        <p:nvSpPr>
          <p:cNvPr id="9" name="Text Placeholder 8"/>
          <p:cNvSpPr>
            <a:spLocks noGrp="1"/>
          </p:cNvSpPr>
          <p:nvPr>
            <p:ph type="body" sz="quarter" idx="11"/>
          </p:nvPr>
        </p:nvSpPr>
        <p:spPr/>
        <p:txBody>
          <a:bodyPr/>
          <a:lstStyle/>
          <a:p>
            <a:r>
              <a:rPr lang="en-US"/>
              <a:t>17 November, 2022</a:t>
            </a:r>
            <a:endParaRPr lang="en-US" dirty="0"/>
          </a:p>
        </p:txBody>
      </p:sp>
    </p:spTree>
    <p:extLst>
      <p:ext uri="{BB962C8B-B14F-4D97-AF65-F5344CB8AC3E}">
        <p14:creationId xmlns:p14="http://schemas.microsoft.com/office/powerpoint/2010/main" val="861629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of Remote Sensing Water Resources Data</a:t>
            </a:r>
          </a:p>
        </p:txBody>
      </p:sp>
      <p:sp>
        <p:nvSpPr>
          <p:cNvPr id="6" name="Content Placeholder 5"/>
          <p:cNvSpPr>
            <a:spLocks noGrp="1"/>
          </p:cNvSpPr>
          <p:nvPr>
            <p:ph idx="1"/>
          </p:nvPr>
        </p:nvSpPr>
        <p:spPr/>
        <p:txBody>
          <a:bodyPr>
            <a:normAutofit/>
          </a:bodyPr>
          <a:lstStyle/>
          <a:p>
            <a:r>
              <a:rPr lang="en-US" dirty="0"/>
              <a:t>Often additional processing may be needed for specific applications</a:t>
            </a:r>
          </a:p>
          <a:p>
            <a:pPr lvl="1"/>
            <a:r>
              <a:rPr lang="en-US" dirty="0"/>
              <a:t>e.g. Landsat-based ET has to be processed further to fill cloud gaps and also to estimate monthly and seasonal values based on additional information </a:t>
            </a:r>
          </a:p>
          <a:p>
            <a:r>
              <a:rPr lang="en-US" dirty="0"/>
              <a:t>While the data are generally validated with selected surface measurements, regional and local assessment is recommended</a:t>
            </a:r>
          </a:p>
          <a:p>
            <a:r>
              <a:rPr lang="en-US" dirty="0"/>
              <a:t>While individual freshwater components based on satellite observations are useful for many applications, accurate water budget estimation based on disparate data is not feasible</a:t>
            </a:r>
          </a:p>
        </p:txBody>
      </p:sp>
      <p:sp>
        <p:nvSpPr>
          <p:cNvPr id="4" name="Content Placeholder 3"/>
          <p:cNvSpPr>
            <a:spLocks noGrp="1"/>
          </p:cNvSpPr>
          <p:nvPr>
            <p:ph sz="quarter" idx="11"/>
          </p:nvPr>
        </p:nvSpPr>
        <p:spPr/>
        <p:txBody>
          <a:bodyPr/>
          <a:lstStyle/>
          <a:p>
            <a:endParaRPr lang="en-US"/>
          </a:p>
        </p:txBody>
      </p:sp>
    </p:spTree>
    <p:extLst>
      <p:ext uri="{BB962C8B-B14F-4D97-AF65-F5344CB8AC3E}">
        <p14:creationId xmlns:p14="http://schemas.microsoft.com/office/powerpoint/2010/main" val="1243853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Hydrological Models for Watershed Management</a:t>
            </a:r>
          </a:p>
        </p:txBody>
      </p:sp>
      <p:sp>
        <p:nvSpPr>
          <p:cNvPr id="6" name="Content Placeholder 5"/>
          <p:cNvSpPr>
            <a:spLocks noGrp="1"/>
          </p:cNvSpPr>
          <p:nvPr>
            <p:ph idx="1"/>
          </p:nvPr>
        </p:nvSpPr>
        <p:spPr/>
        <p:txBody>
          <a:bodyPr/>
          <a:lstStyle/>
          <a:p>
            <a:r>
              <a:rPr lang="en-US" dirty="0"/>
              <a:t>Integrating remote sensing data in hydrological models enables improved watershed management </a:t>
            </a:r>
          </a:p>
          <a:p>
            <a:pPr lvl="1"/>
            <a:r>
              <a:rPr lang="en-US" dirty="0"/>
              <a:t>Provides consistent fresh water components at uniform spatial and temporal resolutions  </a:t>
            </a:r>
          </a:p>
          <a:p>
            <a:r>
              <a:rPr lang="en-US" dirty="0"/>
              <a:t>ARSET is planning to conduct a webinar, </a:t>
            </a:r>
            <a:r>
              <a:rPr lang="en-US" i="1" dirty="0"/>
              <a:t>Introduction to the Variable Infiltration Capacity (VIC) Hydrology Model,</a:t>
            </a:r>
            <a:r>
              <a:rPr lang="en-US" dirty="0"/>
              <a:t> in February 2018</a:t>
            </a:r>
          </a:p>
          <a:p>
            <a:r>
              <a:rPr lang="en-US" dirty="0"/>
              <a:t>Stay informed about upcoming trainings via the ARSET </a:t>
            </a:r>
            <a:r>
              <a:rPr lang="en-US" dirty="0" err="1"/>
              <a:t>ListServ</a:t>
            </a:r>
            <a:r>
              <a:rPr lang="en-US" dirty="0"/>
              <a:t>: </a:t>
            </a:r>
            <a:r>
              <a:rPr lang="en-US" dirty="0">
                <a:hlinkClick r:id="rId3"/>
              </a:rPr>
              <a:t>https://lists.nasa.gov/mailman/listinfo/arset</a:t>
            </a:r>
            <a:r>
              <a:rPr lang="en-US" dirty="0"/>
              <a:t> </a:t>
            </a:r>
          </a:p>
          <a:p>
            <a:endParaRPr lang="en-US" dirty="0"/>
          </a:p>
        </p:txBody>
      </p:sp>
      <p:sp>
        <p:nvSpPr>
          <p:cNvPr id="9" name="Content Placeholder 8"/>
          <p:cNvSpPr>
            <a:spLocks noGrp="1"/>
          </p:cNvSpPr>
          <p:nvPr>
            <p:ph sz="quarter" idx="11"/>
          </p:nvPr>
        </p:nvSpPr>
        <p:spPr/>
        <p:txBody>
          <a:bodyPr/>
          <a:lstStyle/>
          <a:p>
            <a:endParaRPr lang="en-US"/>
          </a:p>
        </p:txBody>
      </p:sp>
      <p:sp>
        <p:nvSpPr>
          <p:cNvPr id="4" name="Rectangle 3"/>
          <p:cNvSpPr/>
          <p:nvPr/>
        </p:nvSpPr>
        <p:spPr>
          <a:xfrm>
            <a:off x="527507" y="3302001"/>
            <a:ext cx="8300722" cy="461665"/>
          </a:xfrm>
          <a:prstGeom prst="rect">
            <a:avLst/>
          </a:prstGeom>
        </p:spPr>
        <p:txBody>
          <a:bodyPr wrap="square">
            <a:spAutoFit/>
          </a:bodyPr>
          <a:lstStyle/>
          <a:p>
            <a:pPr marL="146278" indent="0" algn="ctr">
              <a:buNone/>
            </a:pPr>
            <a:endParaRPr lang="en-US" dirty="0"/>
          </a:p>
        </p:txBody>
      </p:sp>
    </p:spTree>
    <p:extLst>
      <p:ext uri="{BB962C8B-B14F-4D97-AF65-F5344CB8AC3E}">
        <p14:creationId xmlns:p14="http://schemas.microsoft.com/office/powerpoint/2010/main" val="1172518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Next: Hands-on Exercise for Seasonal Freshwater Components over SFV Watershed</a:t>
            </a:r>
            <a:endParaRPr lang="en-US" dirty="0"/>
          </a:p>
        </p:txBody>
      </p:sp>
    </p:spTree>
    <p:extLst>
      <p:ext uri="{BB962C8B-B14F-4D97-AF65-F5344CB8AC3E}">
        <p14:creationId xmlns:p14="http://schemas.microsoft.com/office/powerpoint/2010/main" val="5198538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220903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Learning Objectives</a:t>
            </a:r>
            <a:endParaRPr lang="en-US" dirty="0"/>
          </a:p>
        </p:txBody>
      </p:sp>
      <p:sp>
        <p:nvSpPr>
          <p:cNvPr id="7" name="Content Placeholder 6"/>
          <p:cNvSpPr>
            <a:spLocks noGrp="1"/>
          </p:cNvSpPr>
          <p:nvPr>
            <p:ph idx="1"/>
          </p:nvPr>
        </p:nvSpPr>
        <p:spPr/>
        <p:txBody>
          <a:bodyPr/>
          <a:lstStyle/>
          <a:p>
            <a:r>
              <a:rPr lang="en-US"/>
              <a:t>Summarize the water data covered in this training</a:t>
            </a:r>
          </a:p>
          <a:p>
            <a:r>
              <a:rPr lang="en-US"/>
              <a:t>Describe advantages and challenges of remote sensing for watershed management</a:t>
            </a:r>
            <a:endParaRPr lang="en-US" dirty="0"/>
          </a:p>
        </p:txBody>
      </p:sp>
      <p:sp>
        <p:nvSpPr>
          <p:cNvPr id="8" name="Content Placeholder 7"/>
          <p:cNvSpPr>
            <a:spLocks noGrp="1"/>
          </p:cNvSpPr>
          <p:nvPr>
            <p:ph sz="quarter" idx="11"/>
          </p:nvPr>
        </p:nvSpPr>
        <p:spPr/>
        <p:txBody>
          <a:bodyPr/>
          <a:lstStyle/>
          <a:p>
            <a:endParaRPr lang="en-US"/>
          </a:p>
        </p:txBody>
      </p:sp>
    </p:spTree>
    <p:extLst>
      <p:ext uri="{BB962C8B-B14F-4D97-AF65-F5344CB8AC3E}">
        <p14:creationId xmlns:p14="http://schemas.microsoft.com/office/powerpoint/2010/main" val="20380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Summary of NASA Water Resources Data</a:t>
            </a:r>
            <a:endParaRPr lang="en-US" dirty="0"/>
          </a:p>
        </p:txBody>
      </p:sp>
    </p:spTree>
    <p:extLst>
      <p:ext uri="{BB962C8B-B14F-4D97-AF65-F5344CB8AC3E}">
        <p14:creationId xmlns:p14="http://schemas.microsoft.com/office/powerpoint/2010/main" val="1447142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Water Resource Management</a:t>
            </a:r>
          </a:p>
        </p:txBody>
      </p:sp>
      <p:sp>
        <p:nvSpPr>
          <p:cNvPr id="3" name="Content Placeholder 2"/>
          <p:cNvSpPr>
            <a:spLocks noGrp="1"/>
          </p:cNvSpPr>
          <p:nvPr>
            <p:ph idx="1"/>
          </p:nvPr>
        </p:nvSpPr>
        <p:spPr>
          <a:xfrm>
            <a:off x="242252" y="1130283"/>
            <a:ext cx="11704320" cy="4807125"/>
          </a:xfrm>
        </p:spPr>
        <p:txBody>
          <a:bodyPr/>
          <a:lstStyle/>
          <a:p>
            <a:pPr marL="146278" indent="0">
              <a:buNone/>
            </a:pPr>
            <a:r>
              <a:rPr lang="en-US" dirty="0"/>
              <a:t>Over a watershed, basin, or region: </a:t>
            </a:r>
          </a:p>
          <a:p>
            <a:r>
              <a:rPr lang="en-US" dirty="0"/>
              <a:t>Precipitation (rain, snow) is the main source of fresh water</a:t>
            </a:r>
          </a:p>
          <a:p>
            <a:pPr lvl="1"/>
            <a:r>
              <a:rPr lang="en-US" dirty="0"/>
              <a:t>Other regional contributions: runoff, streamflow, lakes, soil moisture, ground water</a:t>
            </a:r>
          </a:p>
          <a:p>
            <a:r>
              <a:rPr lang="en-US" dirty="0"/>
              <a:t>Depletion of water comes through: </a:t>
            </a:r>
          </a:p>
          <a:p>
            <a:pPr lvl="1"/>
            <a:r>
              <a:rPr lang="en-US" dirty="0"/>
              <a:t>Evaporation and evapotranspiration through loss of water to the atmosphere </a:t>
            </a:r>
          </a:p>
          <a:p>
            <a:pPr lvl="1"/>
            <a:r>
              <a:rPr lang="en-US" dirty="0"/>
              <a:t>runoff outflow</a:t>
            </a:r>
          </a:p>
          <a:p>
            <a:r>
              <a:rPr lang="en-US" dirty="0"/>
              <a:t>Surface freshwater availability (W) is largely controlled by: </a:t>
            </a:r>
          </a:p>
        </p:txBody>
      </p:sp>
      <p:sp>
        <p:nvSpPr>
          <p:cNvPr id="5" name="TextBox 4"/>
          <p:cNvSpPr txBox="1"/>
          <p:nvPr/>
        </p:nvSpPr>
        <p:spPr>
          <a:xfrm>
            <a:off x="3640772" y="5028541"/>
            <a:ext cx="4907280" cy="400110"/>
          </a:xfrm>
          <a:prstGeom prst="rect">
            <a:avLst/>
          </a:prstGeom>
          <a:noFill/>
        </p:spPr>
        <p:txBody>
          <a:bodyPr wrap="square" rtlCol="0">
            <a:spAutoFit/>
          </a:bodyPr>
          <a:lstStyle/>
          <a:p>
            <a:r>
              <a:rPr lang="en-US" sz="2000" dirty="0"/>
              <a:t>W = (precipitation + regional runoff ) -</a:t>
            </a:r>
          </a:p>
        </p:txBody>
      </p:sp>
      <p:sp>
        <p:nvSpPr>
          <p:cNvPr id="8" name="TextBox 7"/>
          <p:cNvSpPr txBox="1"/>
          <p:nvPr/>
        </p:nvSpPr>
        <p:spPr>
          <a:xfrm>
            <a:off x="4267241" y="5635254"/>
            <a:ext cx="5486400" cy="400110"/>
          </a:xfrm>
          <a:prstGeom prst="rect">
            <a:avLst/>
          </a:prstGeom>
          <a:noFill/>
        </p:spPr>
        <p:txBody>
          <a:bodyPr wrap="square" rtlCol="0">
            <a:spAutoFit/>
          </a:bodyPr>
          <a:lstStyle/>
          <a:p>
            <a:r>
              <a:rPr lang="en-US" sz="2000" dirty="0"/>
              <a:t>+ runoff outflow + soil moisture + infiltration</a:t>
            </a:r>
          </a:p>
        </p:txBody>
      </p:sp>
      <p:grpSp>
        <p:nvGrpSpPr>
          <p:cNvPr id="12" name="Group 11"/>
          <p:cNvGrpSpPr/>
          <p:nvPr/>
        </p:nvGrpSpPr>
        <p:grpSpPr>
          <a:xfrm>
            <a:off x="1759991" y="5404146"/>
            <a:ext cx="2590800" cy="862326"/>
            <a:chOff x="4570412" y="4981545"/>
            <a:chExt cx="2590800" cy="862326"/>
          </a:xfrm>
        </p:grpSpPr>
        <p:sp>
          <p:nvSpPr>
            <p:cNvPr id="6" name="TextBox 5"/>
            <p:cNvSpPr txBox="1"/>
            <p:nvPr/>
          </p:nvSpPr>
          <p:spPr>
            <a:xfrm>
              <a:off x="4570412" y="4981545"/>
              <a:ext cx="2590800" cy="400110"/>
            </a:xfrm>
            <a:prstGeom prst="rect">
              <a:avLst/>
            </a:prstGeom>
            <a:noFill/>
          </p:spPr>
          <p:txBody>
            <a:bodyPr wrap="square" rtlCol="0">
              <a:spAutoFit/>
            </a:bodyPr>
            <a:lstStyle/>
            <a:p>
              <a:pPr algn="ctr"/>
              <a:r>
                <a:rPr lang="en-US" sz="2000" dirty="0"/>
                <a:t>evaporation</a:t>
              </a:r>
            </a:p>
          </p:txBody>
        </p:sp>
        <p:sp>
          <p:nvSpPr>
            <p:cNvPr id="7" name="TextBox 6"/>
            <p:cNvSpPr txBox="1"/>
            <p:nvPr/>
          </p:nvSpPr>
          <p:spPr>
            <a:xfrm>
              <a:off x="4572172" y="5443761"/>
              <a:ext cx="2589039" cy="400110"/>
            </a:xfrm>
            <a:prstGeom prst="rect">
              <a:avLst/>
            </a:prstGeom>
            <a:noFill/>
          </p:spPr>
          <p:txBody>
            <a:bodyPr wrap="square" rtlCol="0">
              <a:spAutoFit/>
            </a:bodyPr>
            <a:lstStyle/>
            <a:p>
              <a:pPr algn="ctr"/>
              <a:r>
                <a:rPr lang="en-US" sz="2000"/>
                <a:t>evapotranspiration</a:t>
              </a:r>
              <a:endParaRPr lang="en-US" sz="2000" dirty="0"/>
            </a:p>
          </p:txBody>
        </p:sp>
        <p:cxnSp>
          <p:nvCxnSpPr>
            <p:cNvPr id="11" name="Straight Connector 10"/>
            <p:cNvCxnSpPr/>
            <p:nvPr/>
          </p:nvCxnSpPr>
          <p:spPr>
            <a:xfrm>
              <a:off x="4799012" y="5412708"/>
              <a:ext cx="212597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3" name="TextBox 12"/>
          <p:cNvSpPr txBox="1"/>
          <p:nvPr/>
        </p:nvSpPr>
        <p:spPr>
          <a:xfrm>
            <a:off x="1458728" y="5257800"/>
            <a:ext cx="384813" cy="830997"/>
          </a:xfrm>
          <a:prstGeom prst="rect">
            <a:avLst/>
          </a:prstGeom>
          <a:noFill/>
        </p:spPr>
        <p:txBody>
          <a:bodyPr wrap="square" rtlCol="0">
            <a:spAutoFit/>
          </a:bodyPr>
          <a:lstStyle/>
          <a:p>
            <a:r>
              <a:rPr lang="en-US" sz="4800" dirty="0"/>
              <a:t>(</a:t>
            </a:r>
          </a:p>
        </p:txBody>
      </p:sp>
      <p:sp>
        <p:nvSpPr>
          <p:cNvPr id="14" name="TextBox 13"/>
          <p:cNvSpPr txBox="1"/>
          <p:nvPr/>
        </p:nvSpPr>
        <p:spPr>
          <a:xfrm>
            <a:off x="9670092" y="5257800"/>
            <a:ext cx="384813" cy="830997"/>
          </a:xfrm>
          <a:prstGeom prst="rect">
            <a:avLst/>
          </a:prstGeom>
          <a:noFill/>
        </p:spPr>
        <p:txBody>
          <a:bodyPr wrap="square" rtlCol="0">
            <a:spAutoFit/>
          </a:bodyPr>
          <a:lstStyle/>
          <a:p>
            <a:r>
              <a:rPr lang="en-US" sz="4800" dirty="0"/>
              <a:t>)</a:t>
            </a:r>
          </a:p>
        </p:txBody>
      </p:sp>
    </p:spTree>
    <p:extLst>
      <p:ext uri="{BB962C8B-B14F-4D97-AF65-F5344CB8AC3E}">
        <p14:creationId xmlns:p14="http://schemas.microsoft.com/office/powerpoint/2010/main" val="13771266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Water Resource Data Applications</a:t>
            </a:r>
          </a:p>
        </p:txBody>
      </p:sp>
      <p:sp>
        <p:nvSpPr>
          <p:cNvPr id="6" name="Content Placeholder 5"/>
          <p:cNvSpPr>
            <a:spLocks noGrp="1"/>
          </p:cNvSpPr>
          <p:nvPr>
            <p:ph idx="1"/>
          </p:nvPr>
        </p:nvSpPr>
        <p:spPr>
          <a:xfrm>
            <a:off x="242252" y="2826420"/>
            <a:ext cx="2880360" cy="3110988"/>
          </a:xfrm>
        </p:spPr>
        <p:txBody>
          <a:bodyPr/>
          <a:lstStyle/>
          <a:p>
            <a:r>
              <a:rPr lang="en-US"/>
              <a:t>Water budget</a:t>
            </a:r>
            <a:endParaRPr lang="en-US" dirty="0"/>
          </a:p>
        </p:txBody>
      </p:sp>
      <p:sp>
        <p:nvSpPr>
          <p:cNvPr id="7" name="Content Placeholder 6"/>
          <p:cNvSpPr>
            <a:spLocks noGrp="1"/>
          </p:cNvSpPr>
          <p:nvPr>
            <p:ph sz="quarter" idx="11"/>
          </p:nvPr>
        </p:nvSpPr>
        <p:spPr/>
        <p:txBody>
          <a:bodyPr/>
          <a:lstStyle/>
          <a:p>
            <a:endParaRPr lang="en-US"/>
          </a:p>
        </p:txBody>
      </p:sp>
      <p:sp>
        <p:nvSpPr>
          <p:cNvPr id="8" name="Text Placeholder 7"/>
          <p:cNvSpPr>
            <a:spLocks noGrp="1"/>
          </p:cNvSpPr>
          <p:nvPr>
            <p:ph type="body" sz="quarter" idx="12"/>
          </p:nvPr>
        </p:nvSpPr>
        <p:spPr/>
        <p:txBody>
          <a:bodyPr/>
          <a:lstStyle/>
          <a:p>
            <a:r>
              <a:rPr lang="en-US" dirty="0"/>
              <a:t>Freshwater Components Required</a:t>
            </a:r>
          </a:p>
        </p:txBody>
      </p:sp>
      <p:grpSp>
        <p:nvGrpSpPr>
          <p:cNvPr id="11" name="Group 10"/>
          <p:cNvGrpSpPr/>
          <p:nvPr/>
        </p:nvGrpSpPr>
        <p:grpSpPr>
          <a:xfrm>
            <a:off x="242252" y="1447799"/>
            <a:ext cx="2880360" cy="1298911"/>
            <a:chOff x="242252" y="1447799"/>
            <a:chExt cx="2880360" cy="1298911"/>
          </a:xfrm>
        </p:grpSpPr>
        <p:sp>
          <p:nvSpPr>
            <p:cNvPr id="9" name="Rectangle 8"/>
            <p:cNvSpPr/>
            <p:nvPr/>
          </p:nvSpPr>
          <p:spPr>
            <a:xfrm>
              <a:off x="242252" y="1447799"/>
              <a:ext cx="2880360" cy="1298911"/>
            </a:xfrm>
            <a:prstGeom prst="rect">
              <a:avLst/>
            </a:prstGeom>
            <a:solidFill>
              <a:schemeClr val="accent5">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425132" y="1681756"/>
              <a:ext cx="2514600" cy="830997"/>
            </a:xfrm>
            <a:prstGeom prst="rect">
              <a:avLst/>
            </a:prstGeom>
            <a:noFill/>
          </p:spPr>
          <p:txBody>
            <a:bodyPr wrap="square" rtlCol="0">
              <a:spAutoFit/>
            </a:bodyPr>
            <a:lstStyle/>
            <a:p>
              <a:pPr algn="ctr"/>
              <a:r>
                <a:rPr lang="en-US" dirty="0">
                  <a:solidFill>
                    <a:schemeClr val="bg1"/>
                  </a:solidFill>
                </a:rPr>
                <a:t>Water Allocation</a:t>
              </a:r>
            </a:p>
          </p:txBody>
        </p:sp>
      </p:grpSp>
      <p:grpSp>
        <p:nvGrpSpPr>
          <p:cNvPr id="12" name="Group 11"/>
          <p:cNvGrpSpPr/>
          <p:nvPr/>
        </p:nvGrpSpPr>
        <p:grpSpPr>
          <a:xfrm>
            <a:off x="3183572" y="1447799"/>
            <a:ext cx="2880360" cy="1298911"/>
            <a:chOff x="242252" y="1447799"/>
            <a:chExt cx="2880360" cy="1298911"/>
          </a:xfrm>
        </p:grpSpPr>
        <p:sp>
          <p:nvSpPr>
            <p:cNvPr id="13" name="Rectangle 12"/>
            <p:cNvSpPr/>
            <p:nvPr/>
          </p:nvSpPr>
          <p:spPr>
            <a:xfrm>
              <a:off x="242252" y="1447799"/>
              <a:ext cx="2880360" cy="1298911"/>
            </a:xfrm>
            <a:prstGeom prst="rect">
              <a:avLst/>
            </a:prstGeom>
            <a:solidFill>
              <a:schemeClr val="accent5">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425132" y="1497090"/>
              <a:ext cx="2514600" cy="1200329"/>
            </a:xfrm>
            <a:prstGeom prst="rect">
              <a:avLst/>
            </a:prstGeom>
            <a:noFill/>
          </p:spPr>
          <p:txBody>
            <a:bodyPr wrap="square" rtlCol="0">
              <a:spAutoFit/>
            </a:bodyPr>
            <a:lstStyle/>
            <a:p>
              <a:pPr algn="ctr"/>
              <a:r>
                <a:rPr lang="en-US" dirty="0">
                  <a:solidFill>
                    <a:schemeClr val="bg1"/>
                  </a:solidFill>
                </a:rPr>
                <a:t>Agricultural &amp; Irrigation Management</a:t>
              </a:r>
            </a:p>
          </p:txBody>
        </p:sp>
      </p:grpSp>
      <p:grpSp>
        <p:nvGrpSpPr>
          <p:cNvPr id="15" name="Group 14"/>
          <p:cNvGrpSpPr/>
          <p:nvPr/>
        </p:nvGrpSpPr>
        <p:grpSpPr>
          <a:xfrm>
            <a:off x="6124892" y="1447799"/>
            <a:ext cx="2880360" cy="1298911"/>
            <a:chOff x="242252" y="1447799"/>
            <a:chExt cx="2880360" cy="1298911"/>
          </a:xfrm>
        </p:grpSpPr>
        <p:sp>
          <p:nvSpPr>
            <p:cNvPr id="16" name="Rectangle 15"/>
            <p:cNvSpPr/>
            <p:nvPr/>
          </p:nvSpPr>
          <p:spPr>
            <a:xfrm>
              <a:off x="242252" y="1447799"/>
              <a:ext cx="2880360" cy="1298911"/>
            </a:xfrm>
            <a:prstGeom prst="rect">
              <a:avLst/>
            </a:prstGeom>
            <a:solidFill>
              <a:schemeClr val="accent5">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425132" y="1497090"/>
              <a:ext cx="2514600" cy="1200329"/>
            </a:xfrm>
            <a:prstGeom prst="rect">
              <a:avLst/>
            </a:prstGeom>
            <a:noFill/>
          </p:spPr>
          <p:txBody>
            <a:bodyPr wrap="square" rtlCol="0">
              <a:spAutoFit/>
            </a:bodyPr>
            <a:lstStyle/>
            <a:p>
              <a:pPr algn="ctr"/>
              <a:r>
                <a:rPr lang="en-US" dirty="0">
                  <a:solidFill>
                    <a:schemeClr val="bg1"/>
                  </a:solidFill>
                </a:rPr>
                <a:t>Flood &amp; Drought Management</a:t>
              </a:r>
            </a:p>
          </p:txBody>
        </p:sp>
      </p:grpSp>
      <p:grpSp>
        <p:nvGrpSpPr>
          <p:cNvPr id="18" name="Group 17"/>
          <p:cNvGrpSpPr/>
          <p:nvPr/>
        </p:nvGrpSpPr>
        <p:grpSpPr>
          <a:xfrm>
            <a:off x="9066212" y="1447799"/>
            <a:ext cx="2880360" cy="1298911"/>
            <a:chOff x="242252" y="1447799"/>
            <a:chExt cx="2880360" cy="1298911"/>
          </a:xfrm>
        </p:grpSpPr>
        <p:sp>
          <p:nvSpPr>
            <p:cNvPr id="19" name="Rectangle 18"/>
            <p:cNvSpPr/>
            <p:nvPr/>
          </p:nvSpPr>
          <p:spPr>
            <a:xfrm>
              <a:off x="242252" y="1447799"/>
              <a:ext cx="2880360" cy="1298911"/>
            </a:xfrm>
            <a:prstGeom prst="rect">
              <a:avLst/>
            </a:prstGeom>
            <a:solidFill>
              <a:schemeClr val="accent5">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TextBox 19"/>
            <p:cNvSpPr txBox="1"/>
            <p:nvPr/>
          </p:nvSpPr>
          <p:spPr>
            <a:xfrm>
              <a:off x="425132" y="1497090"/>
              <a:ext cx="2514600" cy="1200329"/>
            </a:xfrm>
            <a:prstGeom prst="rect">
              <a:avLst/>
            </a:prstGeom>
            <a:noFill/>
          </p:spPr>
          <p:txBody>
            <a:bodyPr wrap="square" rtlCol="0">
              <a:spAutoFit/>
            </a:bodyPr>
            <a:lstStyle/>
            <a:p>
              <a:pPr algn="ctr"/>
              <a:r>
                <a:rPr lang="en-US" dirty="0">
                  <a:solidFill>
                    <a:schemeClr val="bg1"/>
                  </a:solidFill>
                </a:rPr>
                <a:t>Reservoir &amp; Dam Management</a:t>
              </a:r>
            </a:p>
          </p:txBody>
        </p:sp>
      </p:grpSp>
      <p:sp>
        <p:nvSpPr>
          <p:cNvPr id="21" name="Content Placeholder 5"/>
          <p:cNvSpPr txBox="1">
            <a:spLocks/>
          </p:cNvSpPr>
          <p:nvPr/>
        </p:nvSpPr>
        <p:spPr>
          <a:xfrm>
            <a:off x="3183572" y="2832756"/>
            <a:ext cx="2880360" cy="3110988"/>
          </a:xfrm>
          <a:prstGeom prst="rect">
            <a:avLst/>
          </a:prstGeom>
        </p:spPr>
        <p:txBody>
          <a:bodyPr vert="horz" lIns="0" tIns="60949" rIns="121899" bIns="60949" rtlCol="0">
            <a:normAutofit/>
          </a:bodyPr>
          <a:lstStyle>
            <a:lvl1pPr marL="365696" indent="-219418" algn="l" defTabSz="609493" rtl="0" eaLnBrk="1" latinLnBrk="0" hangingPunct="1">
              <a:spcBef>
                <a:spcPts val="800"/>
              </a:spcBef>
              <a:spcAft>
                <a:spcPts val="0"/>
              </a:spcAft>
              <a:buFont typeface="Arial"/>
              <a:buChar char="•"/>
              <a:defRPr sz="2400" kern="1200">
                <a:solidFill>
                  <a:schemeClr val="tx1"/>
                </a:solidFill>
                <a:latin typeface="+mn-lt"/>
                <a:ea typeface="+mn-ea"/>
                <a:cs typeface="Arial"/>
              </a:defRPr>
            </a:lvl1pPr>
            <a:lvl2pPr marL="621683" indent="-255987"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2pPr>
            <a:lvl3pPr marL="914240"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3pPr>
            <a:lvl4pPr marL="1158037"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4pPr>
            <a:lvl5pPr marL="1523733"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a:lstStyle>
          <a:p>
            <a:r>
              <a:rPr lang="en-US" dirty="0"/>
              <a:t>Precipitation</a:t>
            </a:r>
          </a:p>
          <a:p>
            <a:r>
              <a:rPr lang="en-US" dirty="0"/>
              <a:t>Soil moisture</a:t>
            </a:r>
          </a:p>
          <a:p>
            <a:r>
              <a:rPr lang="en-US" dirty="0" err="1"/>
              <a:t>Evapo</a:t>
            </a:r>
            <a:r>
              <a:rPr lang="en-US" dirty="0"/>
              <a:t>-transpiration</a:t>
            </a:r>
          </a:p>
        </p:txBody>
      </p:sp>
      <p:sp>
        <p:nvSpPr>
          <p:cNvPr id="22" name="Content Placeholder 5"/>
          <p:cNvSpPr txBox="1">
            <a:spLocks/>
          </p:cNvSpPr>
          <p:nvPr/>
        </p:nvSpPr>
        <p:spPr>
          <a:xfrm>
            <a:off x="6124892" y="2826420"/>
            <a:ext cx="2880360" cy="3110988"/>
          </a:xfrm>
          <a:prstGeom prst="rect">
            <a:avLst/>
          </a:prstGeom>
        </p:spPr>
        <p:txBody>
          <a:bodyPr vert="horz" lIns="0" tIns="60949" rIns="121899" bIns="60949" rtlCol="0">
            <a:normAutofit/>
          </a:bodyPr>
          <a:lstStyle>
            <a:lvl1pPr marL="365696" indent="-219418" algn="l" defTabSz="609493" rtl="0" eaLnBrk="1" latinLnBrk="0" hangingPunct="1">
              <a:spcBef>
                <a:spcPts val="800"/>
              </a:spcBef>
              <a:spcAft>
                <a:spcPts val="0"/>
              </a:spcAft>
              <a:buFont typeface="Arial"/>
              <a:buChar char="•"/>
              <a:defRPr sz="2400" kern="1200">
                <a:solidFill>
                  <a:schemeClr val="tx1"/>
                </a:solidFill>
                <a:latin typeface="+mn-lt"/>
                <a:ea typeface="+mn-ea"/>
                <a:cs typeface="Arial"/>
              </a:defRPr>
            </a:lvl1pPr>
            <a:lvl2pPr marL="621683" indent="-255987"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2pPr>
            <a:lvl3pPr marL="914240"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3pPr>
            <a:lvl4pPr marL="1158037"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4pPr>
            <a:lvl5pPr marL="1523733"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a:lstStyle>
          <a:p>
            <a:r>
              <a:rPr lang="en-US" dirty="0"/>
              <a:t>Precipitation</a:t>
            </a:r>
          </a:p>
          <a:p>
            <a:r>
              <a:rPr lang="en-US" dirty="0"/>
              <a:t>Runoff &amp; streamflow</a:t>
            </a:r>
          </a:p>
          <a:p>
            <a:r>
              <a:rPr lang="en-US" dirty="0"/>
              <a:t>Soil moisture</a:t>
            </a:r>
          </a:p>
          <a:p>
            <a:r>
              <a:rPr lang="en-US" dirty="0" err="1"/>
              <a:t>Evapo</a:t>
            </a:r>
            <a:r>
              <a:rPr lang="en-US" dirty="0"/>
              <a:t>-transpiration</a:t>
            </a:r>
          </a:p>
          <a:p>
            <a:r>
              <a:rPr lang="en-US" dirty="0"/>
              <a:t>Groundwater</a:t>
            </a:r>
          </a:p>
        </p:txBody>
      </p:sp>
      <p:sp>
        <p:nvSpPr>
          <p:cNvPr id="23" name="Content Placeholder 5"/>
          <p:cNvSpPr txBox="1">
            <a:spLocks/>
          </p:cNvSpPr>
          <p:nvPr/>
        </p:nvSpPr>
        <p:spPr>
          <a:xfrm>
            <a:off x="9066212" y="2827730"/>
            <a:ext cx="2880360" cy="3110988"/>
          </a:xfrm>
          <a:prstGeom prst="rect">
            <a:avLst/>
          </a:prstGeom>
        </p:spPr>
        <p:txBody>
          <a:bodyPr vert="horz" lIns="0" tIns="60949" rIns="121899" bIns="60949" rtlCol="0">
            <a:normAutofit/>
          </a:bodyPr>
          <a:lstStyle>
            <a:lvl1pPr marL="365696" indent="-219418" algn="l" defTabSz="609493" rtl="0" eaLnBrk="1" latinLnBrk="0" hangingPunct="1">
              <a:spcBef>
                <a:spcPts val="800"/>
              </a:spcBef>
              <a:spcAft>
                <a:spcPts val="0"/>
              </a:spcAft>
              <a:buFont typeface="Arial"/>
              <a:buChar char="•"/>
              <a:defRPr sz="2400" kern="1200">
                <a:solidFill>
                  <a:schemeClr val="tx1"/>
                </a:solidFill>
                <a:latin typeface="+mn-lt"/>
                <a:ea typeface="+mn-ea"/>
                <a:cs typeface="Arial"/>
              </a:defRPr>
            </a:lvl1pPr>
            <a:lvl2pPr marL="621683" indent="-255987"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2pPr>
            <a:lvl3pPr marL="914240"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3pPr>
            <a:lvl4pPr marL="1158037"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4pPr>
            <a:lvl5pPr marL="1523733"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a:lstStyle>
          <a:p>
            <a:r>
              <a:rPr lang="en-US" dirty="0"/>
              <a:t>Reservoir Height</a:t>
            </a:r>
          </a:p>
          <a:p>
            <a:r>
              <a:rPr lang="en-US" dirty="0"/>
              <a:t>Precipitation</a:t>
            </a:r>
          </a:p>
          <a:p>
            <a:r>
              <a:rPr lang="en-US" dirty="0"/>
              <a:t>Runoff &amp; streamflow</a:t>
            </a:r>
          </a:p>
        </p:txBody>
      </p:sp>
    </p:spTree>
    <p:extLst>
      <p:ext uri="{BB962C8B-B14F-4D97-AF65-F5344CB8AC3E}">
        <p14:creationId xmlns:p14="http://schemas.microsoft.com/office/powerpoint/2010/main" val="13747081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NASA Satellites and Models for Surface Fresh Water Components</a:t>
            </a: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1301242742"/>
              </p:ext>
            </p:extLst>
          </p:nvPr>
        </p:nvGraphicFramePr>
        <p:xfrm>
          <a:off x="242888" y="1130301"/>
          <a:ext cx="11703684" cy="5120640"/>
        </p:xfrm>
        <a:graphic>
          <a:graphicData uri="http://schemas.openxmlformats.org/drawingml/2006/table">
            <a:tbl>
              <a:tblPr firstRow="1" bandRow="1">
                <a:tableStyleId>{74C1A8A3-306A-4EB7-A6B1-4F7E0EB9C5D6}</a:tableStyleId>
              </a:tblPr>
              <a:tblGrid>
                <a:gridCol w="1660524">
                  <a:extLst>
                    <a:ext uri="{9D8B030D-6E8A-4147-A177-3AD203B41FA5}">
                      <a16:colId xmlns:a16="http://schemas.microsoft.com/office/drawing/2014/main" val="20000"/>
                    </a:ext>
                  </a:extLst>
                </a:gridCol>
                <a:gridCol w="4191000">
                  <a:extLst>
                    <a:ext uri="{9D8B030D-6E8A-4147-A177-3AD203B41FA5}">
                      <a16:colId xmlns:a16="http://schemas.microsoft.com/office/drawing/2014/main" val="20001"/>
                    </a:ext>
                  </a:extLst>
                </a:gridCol>
                <a:gridCol w="5852160">
                  <a:extLst>
                    <a:ext uri="{9D8B030D-6E8A-4147-A177-3AD203B41FA5}">
                      <a16:colId xmlns:a16="http://schemas.microsoft.com/office/drawing/2014/main" val="20002"/>
                    </a:ext>
                  </a:extLst>
                </a:gridCol>
              </a:tblGrid>
              <a:tr h="534987">
                <a:tc>
                  <a:txBody>
                    <a:bodyPr/>
                    <a:lstStyle/>
                    <a:p>
                      <a:pPr algn="ctr"/>
                      <a:r>
                        <a:rPr lang="en-US" sz="1800" dirty="0"/>
                        <a:t>Freshwater Component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t>Satellite/Sensor or 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t>Spatial</a:t>
                      </a:r>
                      <a:r>
                        <a:rPr lang="en-US" sz="1800" baseline="0" dirty="0"/>
                        <a:t> &amp; Temporal Resolutions</a:t>
                      </a:r>
                      <a:r>
                        <a:rPr lang="en-US" sz="1800" dirty="0"/>
                        <a:t> and Coverage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1452109">
                <a:tc>
                  <a:txBody>
                    <a:bodyPr/>
                    <a:lstStyle/>
                    <a:p>
                      <a:pPr algn="ctr"/>
                      <a:r>
                        <a:rPr lang="en-US" sz="1800" dirty="0"/>
                        <a:t>Rain Amount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t>GPM /(GMI,</a:t>
                      </a:r>
                      <a:r>
                        <a:rPr lang="en-US" sz="1800" baseline="0" dirty="0"/>
                        <a:t> DPR) &amp; TRMM /(TMI, PR) – IMERG and TMPA Multi-satellite data</a:t>
                      </a:r>
                      <a:endParaRPr lang="en-US"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800" baseline="0" dirty="0"/>
                        <a:t>IMERG:  0.1°, 65°S to 65°N</a:t>
                      </a:r>
                    </a:p>
                    <a:p>
                      <a:pPr marL="0" marR="0" indent="0" algn="l" defTabSz="609493" rtl="0" eaLnBrk="1" fontAlgn="auto" latinLnBrk="0" hangingPunct="1">
                        <a:lnSpc>
                          <a:spcPct val="100000"/>
                        </a:lnSpc>
                        <a:spcBef>
                          <a:spcPts val="0"/>
                        </a:spcBef>
                        <a:spcAft>
                          <a:spcPts val="0"/>
                        </a:spcAft>
                        <a:buClrTx/>
                        <a:buSzTx/>
                        <a:buFontTx/>
                        <a:buNone/>
                        <a:tabLst/>
                        <a:defRPr/>
                      </a:pPr>
                      <a:r>
                        <a:rPr lang="en-US" sz="1800" baseline="0" dirty="0"/>
                        <a:t>30-minute, daily, monthly; 3/2014 to present</a:t>
                      </a:r>
                    </a:p>
                    <a:p>
                      <a:pPr marL="0" marR="0" indent="0" algn="l" defTabSz="609493" rtl="0" eaLnBrk="1" fontAlgn="auto" latinLnBrk="0" hangingPunct="1">
                        <a:lnSpc>
                          <a:spcPct val="100000"/>
                        </a:lnSpc>
                        <a:spcBef>
                          <a:spcPts val="0"/>
                        </a:spcBef>
                        <a:spcAft>
                          <a:spcPts val="0"/>
                        </a:spcAft>
                        <a:buClrTx/>
                        <a:buSzTx/>
                        <a:buFontTx/>
                        <a:buNone/>
                        <a:tabLst/>
                        <a:defRPr/>
                      </a:pPr>
                      <a:endParaRPr lang="en-US" sz="1800" baseline="0" dirty="0"/>
                    </a:p>
                    <a:p>
                      <a:pPr marL="0" marR="0" indent="0" algn="l" defTabSz="609493" rtl="0" eaLnBrk="1" fontAlgn="auto" latinLnBrk="0" hangingPunct="1">
                        <a:lnSpc>
                          <a:spcPct val="100000"/>
                        </a:lnSpc>
                        <a:spcBef>
                          <a:spcPts val="0"/>
                        </a:spcBef>
                        <a:spcAft>
                          <a:spcPts val="0"/>
                        </a:spcAft>
                        <a:buClrTx/>
                        <a:buSzTx/>
                        <a:buFontTx/>
                        <a:buNone/>
                        <a:tabLst/>
                        <a:defRPr/>
                      </a:pPr>
                      <a:r>
                        <a:rPr lang="en-US" sz="1800" baseline="0" dirty="0"/>
                        <a:t>TMPA: 0.25°,  50°S to 50°N</a:t>
                      </a:r>
                    </a:p>
                    <a:p>
                      <a:pPr marL="0" marR="0" indent="0" algn="l" defTabSz="609493" rtl="0" eaLnBrk="1" fontAlgn="auto" latinLnBrk="0" hangingPunct="1">
                        <a:lnSpc>
                          <a:spcPct val="100000"/>
                        </a:lnSpc>
                        <a:spcBef>
                          <a:spcPts val="0"/>
                        </a:spcBef>
                        <a:spcAft>
                          <a:spcPts val="0"/>
                        </a:spcAft>
                        <a:buClrTx/>
                        <a:buSzTx/>
                        <a:buFontTx/>
                        <a:buNone/>
                        <a:tabLst/>
                        <a:defRPr/>
                      </a:pPr>
                      <a:r>
                        <a:rPr lang="en-US" sz="1800" baseline="0" dirty="0"/>
                        <a:t>3-hourly, daily, monthly; 1/1998 to 4/2015 -- a</a:t>
                      </a:r>
                      <a:r>
                        <a:rPr lang="en-US" sz="1800" dirty="0"/>
                        <a:t>lso 4/2015-presnt</a:t>
                      </a:r>
                      <a:r>
                        <a:rPr lang="en-US" sz="1800" baseline="0" dirty="0"/>
                        <a:t> based in TRMM climatology</a:t>
                      </a:r>
                      <a:endParaRPr lang="en-US"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34987">
                <a:tc>
                  <a:txBody>
                    <a:bodyPr/>
                    <a:lstStyle/>
                    <a:p>
                      <a:pPr algn="ctr"/>
                      <a:r>
                        <a:rPr lang="en-US" sz="1800" dirty="0"/>
                        <a:t>Soil Moisture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t>SMAP/(Microwave Radiometer)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800" dirty="0"/>
                        <a:t>36</a:t>
                      </a:r>
                      <a:r>
                        <a:rPr lang="en-US" sz="1800" baseline="0" dirty="0"/>
                        <a:t> km, global</a:t>
                      </a:r>
                    </a:p>
                    <a:p>
                      <a:pPr algn="l"/>
                      <a:r>
                        <a:rPr lang="en-US" sz="1800" baseline="0" dirty="0"/>
                        <a:t>daily, monthly, 3/2015 to present</a:t>
                      </a:r>
                      <a:endParaRPr lang="en-US"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452109">
                <a:tc>
                  <a:txBody>
                    <a:bodyPr/>
                    <a:lstStyle/>
                    <a:p>
                      <a:pPr algn="ctr"/>
                      <a:r>
                        <a:rPr lang="en-US" sz="1800" dirty="0"/>
                        <a:t>Land Cover </a:t>
                      </a:r>
                    </a:p>
                    <a:p>
                      <a:pPr algn="ctr"/>
                      <a:endParaRPr lang="en-US" sz="1800" dirty="0"/>
                    </a:p>
                    <a:p>
                      <a:pPr algn="ctr"/>
                      <a:r>
                        <a:rPr lang="en-US" sz="1800" dirty="0"/>
                        <a:t>NDVI</a:t>
                      </a:r>
                    </a:p>
                    <a:p>
                      <a:pPr algn="ctr"/>
                      <a:r>
                        <a:rPr lang="en-US" sz="1800" dirty="0"/>
                        <a:t>(For ET Estimation)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800" dirty="0"/>
                        <a:t>Sentinel-/ SAR</a:t>
                      </a:r>
                    </a:p>
                    <a:p>
                      <a:pPr algn="ctr"/>
                      <a:endParaRPr lang="en-US" sz="1800" dirty="0"/>
                    </a:p>
                    <a:p>
                      <a:pPr algn="ctr"/>
                      <a:r>
                        <a:rPr lang="en-US" sz="1800" dirty="0"/>
                        <a:t>Landsat 7</a:t>
                      </a:r>
                      <a:r>
                        <a:rPr lang="en-US" sz="1800" baseline="0" dirty="0"/>
                        <a:t>/ETM+</a:t>
                      </a:r>
                    </a:p>
                    <a:p>
                      <a:pPr algn="ctr"/>
                      <a:r>
                        <a:rPr lang="en-US" sz="1800" baseline="0" dirty="0"/>
                        <a:t> Landsat 8/</a:t>
                      </a:r>
                      <a:r>
                        <a:rPr lang="en-US" sz="1800" dirty="0"/>
                        <a:t>OLI&amp;TIRS</a:t>
                      </a:r>
                    </a:p>
                    <a:p>
                      <a:pPr algn="ctr"/>
                      <a:endParaRPr lang="en-US" sz="1800" dirty="0"/>
                    </a:p>
                    <a:p>
                      <a:pPr algn="ctr"/>
                      <a:r>
                        <a:rPr lang="en-US" sz="1800" dirty="0"/>
                        <a:t>Terra &amp; Aqua/MODIS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800" dirty="0"/>
                        <a:t>5 km x 20 km, Global; 12-day, 4/2014 to present</a:t>
                      </a:r>
                    </a:p>
                    <a:p>
                      <a:pPr algn="l"/>
                      <a:endParaRPr lang="en-US" sz="1800" dirty="0"/>
                    </a:p>
                    <a:p>
                      <a:pPr algn="l"/>
                      <a:r>
                        <a:rPr lang="en-US" sz="1800" dirty="0"/>
                        <a:t>30 m, Global;</a:t>
                      </a:r>
                      <a:r>
                        <a:rPr lang="en-US" sz="1800" baseline="0" dirty="0"/>
                        <a:t> 16-day, 4/1999-present </a:t>
                      </a:r>
                    </a:p>
                    <a:p>
                      <a:pPr algn="l"/>
                      <a:r>
                        <a:rPr lang="en-US" sz="1800" dirty="0"/>
                        <a:t>30 m, Global;</a:t>
                      </a:r>
                      <a:r>
                        <a:rPr lang="en-US" sz="1800" baseline="0" dirty="0"/>
                        <a:t> 16-day, 2/213-presnt</a:t>
                      </a:r>
                    </a:p>
                    <a:p>
                      <a:pPr algn="l"/>
                      <a:endParaRPr lang="en-US" sz="1800" dirty="0"/>
                    </a:p>
                    <a:p>
                      <a:pPr algn="l"/>
                      <a:r>
                        <a:rPr lang="en-US" sz="1800" dirty="0"/>
                        <a:t>250m,</a:t>
                      </a:r>
                      <a:r>
                        <a:rPr lang="en-US" sz="1800" baseline="0" dirty="0"/>
                        <a:t> Global, 16-Day, 2/2000 to present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05707">
                <a:tc>
                  <a:txBody>
                    <a:bodyPr/>
                    <a:lstStyle/>
                    <a:p>
                      <a:pPr algn="ctr"/>
                      <a:r>
                        <a:rPr lang="en-US" sz="1800" dirty="0"/>
                        <a:t>Runoff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609493" rtl="0" eaLnBrk="1" fontAlgn="auto" latinLnBrk="0" hangingPunct="1">
                        <a:lnSpc>
                          <a:spcPct val="100000"/>
                        </a:lnSpc>
                        <a:spcBef>
                          <a:spcPts val="0"/>
                        </a:spcBef>
                        <a:spcAft>
                          <a:spcPts val="0"/>
                        </a:spcAft>
                        <a:buClrTx/>
                        <a:buSzTx/>
                        <a:buFontTx/>
                        <a:buNone/>
                        <a:tabLst/>
                        <a:defRPr/>
                      </a:pPr>
                      <a:r>
                        <a:rPr lang="en-US" sz="1800" dirty="0"/>
                        <a:t>GLDAS- NOAH V2.1</a:t>
                      </a:r>
                      <a:endParaRPr lang="en-US" sz="1800" baseline="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09493" rtl="0" eaLnBrk="1" fontAlgn="auto" latinLnBrk="0" hangingPunct="1">
                        <a:lnSpc>
                          <a:spcPct val="100000"/>
                        </a:lnSpc>
                        <a:spcBef>
                          <a:spcPts val="0"/>
                        </a:spcBef>
                        <a:spcAft>
                          <a:spcPts val="0"/>
                        </a:spcAft>
                        <a:buClrTx/>
                        <a:buSzTx/>
                        <a:buFontTx/>
                        <a:buNone/>
                        <a:tabLst/>
                        <a:defRPr/>
                      </a:pPr>
                      <a:r>
                        <a:rPr lang="en-US" sz="1800" dirty="0"/>
                        <a:t>0.25</a:t>
                      </a:r>
                      <a:r>
                        <a:rPr lang="en-US" sz="1800" baseline="0" dirty="0"/>
                        <a:t>°</a:t>
                      </a:r>
                      <a:r>
                        <a:rPr lang="en-US" sz="1800" dirty="0"/>
                        <a:t>, Global; 3-hourly, monthly; 2000</a:t>
                      </a:r>
                      <a:r>
                        <a:rPr lang="en-US" sz="1800" baseline="0" dirty="0"/>
                        <a:t> – present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178229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Advantages and Challenges of Remote Sensing for Watershed Management</a:t>
            </a:r>
            <a:endParaRPr lang="en-US" dirty="0"/>
          </a:p>
        </p:txBody>
      </p:sp>
    </p:spTree>
    <p:extLst>
      <p:ext uri="{BB962C8B-B14F-4D97-AF65-F5344CB8AC3E}">
        <p14:creationId xmlns:p14="http://schemas.microsoft.com/office/powerpoint/2010/main" val="1974678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Advantages of Remote Sensing Water Resources Data</a:t>
            </a:r>
            <a:endParaRPr lang="en-US" dirty="0"/>
          </a:p>
        </p:txBody>
      </p:sp>
      <p:sp>
        <p:nvSpPr>
          <p:cNvPr id="3" name="Content Placeholder 2"/>
          <p:cNvSpPr>
            <a:spLocks noGrp="1"/>
          </p:cNvSpPr>
          <p:nvPr>
            <p:ph idx="1"/>
          </p:nvPr>
        </p:nvSpPr>
        <p:spPr>
          <a:xfrm>
            <a:off x="242252" y="1130283"/>
            <a:ext cx="7452360" cy="4807125"/>
          </a:xfrm>
        </p:spPr>
        <p:txBody>
          <a:bodyPr>
            <a:noAutofit/>
          </a:bodyPr>
          <a:lstStyle/>
          <a:p>
            <a:r>
              <a:rPr lang="en-US" dirty="0"/>
              <a:t>Remote sensing-based data provide near-global coverage compared to surface-based, spatially non-uniform point measurements</a:t>
            </a:r>
          </a:p>
          <a:p>
            <a:r>
              <a:rPr lang="en-US" dirty="0"/>
              <a:t>Provides data where surface-based measurements are unavailable</a:t>
            </a:r>
          </a:p>
          <a:p>
            <a:r>
              <a:rPr lang="en-US" dirty="0"/>
              <a:t>Earth system models integrate surface-based and remote sensing observations and provide uniformly gridded, frequent information</a:t>
            </a:r>
          </a:p>
          <a:p>
            <a:r>
              <a:rPr lang="en-US" dirty="0"/>
              <a:t>Earth system models provide parameters that aren’t directly observed by satellites (e.g. runoff, ET)</a:t>
            </a:r>
          </a:p>
          <a:p>
            <a:r>
              <a:rPr lang="en-US" dirty="0"/>
              <a:t>Data are free and there are web-based tools</a:t>
            </a:r>
          </a:p>
        </p:txBody>
      </p:sp>
      <p:sp>
        <p:nvSpPr>
          <p:cNvPr id="6" name="Content Placeholder 5"/>
          <p:cNvSpPr>
            <a:spLocks noGrp="1"/>
          </p:cNvSpPr>
          <p:nvPr>
            <p:ph sz="quarter" idx="11"/>
          </p:nvPr>
        </p:nvSpPr>
        <p:spPr/>
        <p:txBody>
          <a:bodyPr/>
          <a:lstStyle/>
          <a:p>
            <a:r>
              <a:rPr lang="en-US" dirty="0"/>
              <a:t>Top: Global rain gauge locations. Credit: Introduction to Tropical Meteorology, The COMET Program; Bottom: Annual Precipitation (2015) from NASA GPM</a:t>
            </a:r>
          </a:p>
        </p:txBody>
      </p:sp>
      <p:pic>
        <p:nvPicPr>
          <p:cNvPr id="10" name="Picture 9"/>
          <p:cNvPicPr>
            <a:picLocks noChangeAspect="1"/>
          </p:cNvPicPr>
          <p:nvPr/>
        </p:nvPicPr>
        <p:blipFill>
          <a:blip r:embed="rId3"/>
          <a:stretch>
            <a:fillRect/>
          </a:stretch>
        </p:blipFill>
        <p:spPr>
          <a:xfrm>
            <a:off x="7845046" y="1130283"/>
            <a:ext cx="4101526" cy="2057400"/>
          </a:xfrm>
          <a:prstGeom prst="rect">
            <a:avLst/>
          </a:prstGeom>
        </p:spPr>
      </p:pic>
      <p:pic>
        <p:nvPicPr>
          <p:cNvPr id="12" name="Picture 11" descr="GIOVANNI-output9t6DpG3b.png"/>
          <p:cNvPicPr>
            <a:picLocks noChangeAspect="1"/>
          </p:cNvPicPr>
          <p:nvPr/>
        </p:nvPicPr>
        <p:blipFill rotWithShape="1">
          <a:blip r:embed="rId4" cstate="hqprint">
            <a:extLst>
              <a:ext uri="{28A0092B-C50C-407E-A947-70E740481C1C}">
                <a14:useLocalDpi xmlns:a14="http://schemas.microsoft.com/office/drawing/2010/main"/>
              </a:ext>
            </a:extLst>
          </a:blip>
          <a:srcRect t="8138" r="2506"/>
          <a:stretch/>
        </p:blipFill>
        <p:spPr>
          <a:xfrm>
            <a:off x="7830646" y="3448263"/>
            <a:ext cx="4115510" cy="1931992"/>
          </a:xfrm>
          <a:prstGeom prst="rect">
            <a:avLst/>
          </a:prstGeom>
        </p:spPr>
      </p:pic>
    </p:spTree>
    <p:extLst>
      <p:ext uri="{BB962C8B-B14F-4D97-AF65-F5344CB8AC3E}">
        <p14:creationId xmlns:p14="http://schemas.microsoft.com/office/powerpoint/2010/main" val="979214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of Remote Sensing Water Resources Data</a:t>
            </a:r>
          </a:p>
        </p:txBody>
      </p:sp>
      <p:sp>
        <p:nvSpPr>
          <p:cNvPr id="6" name="Content Placeholder 5"/>
          <p:cNvSpPr>
            <a:spLocks noGrp="1"/>
          </p:cNvSpPr>
          <p:nvPr>
            <p:ph idx="1"/>
          </p:nvPr>
        </p:nvSpPr>
        <p:spPr/>
        <p:txBody>
          <a:bodyPr/>
          <a:lstStyle/>
          <a:p>
            <a:r>
              <a:rPr lang="en-US" dirty="0"/>
              <a:t>All freshwater components are measured by different satellites and sensors with varying spatial and temporal resolutions, coverage, and quality</a:t>
            </a:r>
          </a:p>
          <a:p>
            <a:r>
              <a:rPr lang="en-US" dirty="0"/>
              <a:t>There is trade-off between spatial and temporal resolutions</a:t>
            </a:r>
          </a:p>
          <a:p>
            <a:pPr lvl="1"/>
            <a:r>
              <a:rPr lang="en-US" dirty="0"/>
              <a:t>Landsat measurements are at 30 m </a:t>
            </a:r>
          </a:p>
          <a:p>
            <a:pPr lvl="1"/>
            <a:r>
              <a:rPr lang="en-US" dirty="0"/>
              <a:t>Sentinel-SAR at 5 km x 20 km, available every 16 and 12 days </a:t>
            </a:r>
          </a:p>
          <a:p>
            <a:pPr lvl="1"/>
            <a:r>
              <a:rPr lang="en-US" dirty="0"/>
              <a:t>GPM-IMERG data available every half hour but have 0.1° resolution</a:t>
            </a:r>
          </a:p>
          <a:p>
            <a:r>
              <a:rPr lang="en-US" dirty="0"/>
              <a:t>Satellite and model data files are large and in different data formats: training is required to learn how to access them</a:t>
            </a:r>
          </a:p>
        </p:txBody>
      </p:sp>
      <p:sp>
        <p:nvSpPr>
          <p:cNvPr id="8" name="Content Placeholder 7"/>
          <p:cNvSpPr>
            <a:spLocks noGrp="1"/>
          </p:cNvSpPr>
          <p:nvPr>
            <p:ph sz="quarter" idx="11"/>
          </p:nvPr>
        </p:nvSpPr>
        <p:spPr/>
        <p:txBody>
          <a:bodyPr/>
          <a:lstStyle/>
          <a:p>
            <a:endParaRPr lang="en-US"/>
          </a:p>
        </p:txBody>
      </p:sp>
    </p:spTree>
    <p:extLst>
      <p:ext uri="{BB962C8B-B14F-4D97-AF65-F5344CB8AC3E}">
        <p14:creationId xmlns:p14="http://schemas.microsoft.com/office/powerpoint/2010/main" val="1475293262"/>
      </p:ext>
    </p:extLst>
  </p:cSld>
  <p:clrMapOvr>
    <a:masterClrMapping/>
  </p:clrMapOvr>
</p:sld>
</file>

<file path=ppt/theme/theme1.xml><?xml version="1.0" encoding="utf-8"?>
<a:theme xmlns:a="http://schemas.openxmlformats.org/drawingml/2006/main" name="ARSET">
  <a:themeElements>
    <a:clrScheme name="CBP">
      <a:dk1>
        <a:srgbClr val="000000"/>
      </a:dk1>
      <a:lt1>
        <a:srgbClr val="FFFFFF"/>
      </a:lt1>
      <a:dk2>
        <a:srgbClr val="44546A"/>
      </a:dk2>
      <a:lt2>
        <a:srgbClr val="E7E6E6"/>
      </a:lt2>
      <a:accent1>
        <a:srgbClr val="3E4168"/>
      </a:accent1>
      <a:accent2>
        <a:srgbClr val="964034"/>
      </a:accent2>
      <a:accent3>
        <a:srgbClr val="9298A8"/>
      </a:accent3>
      <a:accent4>
        <a:srgbClr val="E97845"/>
      </a:accent4>
      <a:accent5>
        <a:srgbClr val="379CC3"/>
      </a:accent5>
      <a:accent6>
        <a:srgbClr val="2E8651"/>
      </a:accent6>
      <a:hlink>
        <a:srgbClr val="379CC3"/>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RSET" id="{BA05CCD1-3523-0D48-9ADD-9603D9C9F698}" vid="{84C97764-3CC0-DE47-A4EB-C4D0B64616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ARSET</Template>
  <TotalTime>15660</TotalTime>
  <Words>934</Words>
  <Application>Microsoft Office PowerPoint</Application>
  <PresentationFormat>Custom</PresentationFormat>
  <Paragraphs>123</Paragraphs>
  <Slides>13</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Century Gothic</vt:lpstr>
      <vt:lpstr>ARSET</vt:lpstr>
      <vt:lpstr>Summary of Surface Water Budget Components</vt:lpstr>
      <vt:lpstr>Learning Objectives</vt:lpstr>
      <vt:lpstr>Summary of NASA Water Resources Data</vt:lpstr>
      <vt:lpstr>Water Resource Management</vt:lpstr>
      <vt:lpstr>Water Resource Data Applications</vt:lpstr>
      <vt:lpstr>NASA Satellites and Models for Surface Fresh Water Components</vt:lpstr>
      <vt:lpstr>Advantages and Challenges of Remote Sensing for Watershed Management</vt:lpstr>
      <vt:lpstr>Advantages of Remote Sensing Water Resources Data</vt:lpstr>
      <vt:lpstr>Challenges of Remote Sensing Water Resources Data</vt:lpstr>
      <vt:lpstr>Challenges of Remote Sensing Water Resources Data</vt:lpstr>
      <vt:lpstr>Hydrological Models for Watershed Management</vt:lpstr>
      <vt:lpstr>Next: Hands-on Exercise for Seasonal Freshwater Components over SFV Watershed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ARSET Slides</dc:title>
  <dc:creator>Elizabeth Hook</dc:creator>
  <cp:lastModifiedBy>Oddo, Perry C (GSFC-617.0)[SCIENCE SYSTEMS AND APPLICATIONS INC]</cp:lastModifiedBy>
  <cp:revision>640</cp:revision>
  <dcterms:created xsi:type="dcterms:W3CDTF">2016-01-25T16:50:10Z</dcterms:created>
  <dcterms:modified xsi:type="dcterms:W3CDTF">2022-10-26T19:35:49Z</dcterms:modified>
</cp:coreProperties>
</file>

<file path=docProps/thumbnail.jpeg>
</file>